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sldIdLst>
    <p:sldId id="346" r:id="rId2"/>
    <p:sldId id="265" r:id="rId3"/>
    <p:sldId id="256" r:id="rId4"/>
    <p:sldId id="266" r:id="rId5"/>
    <p:sldId id="257" r:id="rId6"/>
    <p:sldId id="258" r:id="rId7"/>
    <p:sldId id="259" r:id="rId8"/>
    <p:sldId id="261" r:id="rId9"/>
    <p:sldId id="260" r:id="rId10"/>
    <p:sldId id="262" r:id="rId11"/>
    <p:sldId id="263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280" r:id="rId26"/>
    <p:sldId id="281" r:id="rId27"/>
    <p:sldId id="279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02" r:id="rId44"/>
    <p:sldId id="303" r:id="rId45"/>
    <p:sldId id="304" r:id="rId46"/>
    <p:sldId id="305" r:id="rId47"/>
    <p:sldId id="306" r:id="rId48"/>
    <p:sldId id="297" r:id="rId49"/>
    <p:sldId id="298" r:id="rId50"/>
    <p:sldId id="299" r:id="rId51"/>
    <p:sldId id="300" r:id="rId52"/>
    <p:sldId id="301" r:id="rId53"/>
    <p:sldId id="307" r:id="rId54"/>
    <p:sldId id="308" r:id="rId55"/>
    <p:sldId id="344" r:id="rId56"/>
    <p:sldId id="324" r:id="rId57"/>
    <p:sldId id="317" r:id="rId58"/>
    <p:sldId id="319" r:id="rId59"/>
    <p:sldId id="320" r:id="rId60"/>
    <p:sldId id="321" r:id="rId61"/>
    <p:sldId id="322" r:id="rId62"/>
    <p:sldId id="343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41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5" r:id="rId8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6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496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11.153\f\80%20&#44277;&#50857;\CK\&#50672;&#44288;&#49457;&#52628;&#5106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11.153\f\80%20&#44277;&#50857;\CK\&#50672;&#44288;&#49457;&#52628;&#5106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11.153\f\80%20&#44277;&#50857;\CK\&#50672;&#44288;&#49457;&#52628;&#5106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11.153\f\80%20&#44277;&#50857;\CK\&#50672;&#44288;&#49457;&#52628;&#51060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11.153\f\80%20&#44277;&#50857;\CK\&#50672;&#44288;&#49457;&#52628;&#51060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192.168.11.153\f\80%20&#44277;&#50857;\CK\&#50672;&#44288;&#49457;&#52628;&#51060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국내 전력산업 </a:t>
            </a:r>
            <a:r>
              <a:rPr lang="en-US" altLang="ko-KR" sz="1400" b="1" dirty="0"/>
              <a:t>(</a:t>
            </a:r>
            <a:r>
              <a:rPr lang="ko-KR" altLang="en-US" sz="1400" b="1" dirty="0" err="1" smtClean="0"/>
              <a:t>문서수</a:t>
            </a:r>
            <a:r>
              <a:rPr lang="en-US" altLang="ko-KR" sz="1400" b="1" dirty="0"/>
              <a:t>)</a:t>
            </a:r>
            <a:endParaRPr lang="ko-KR" altLang="en-US" sz="1400" b="1" dirty="0"/>
          </a:p>
        </c:rich>
      </c:tx>
      <c:layout>
        <c:manualLayout>
          <c:xMode val="edge"/>
          <c:yMode val="edge"/>
          <c:x val="0.36989663445634635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[연관성추이.xlsx]전력!$A$2</c:f>
              <c:strCache>
                <c:ptCount val="1"/>
                <c:pt idx="0">
                  <c:v>digitalization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[연관성추이.xlsx]전력!$B$1:$AD$1</c:f>
              <c:numCache>
                <c:formatCode>General</c:formatCode>
                <c:ptCount val="29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cat>
          <c:val>
            <c:numRef>
              <c:f>[연관성추이.xlsx]전력!$B$2:$AD$2</c:f>
              <c:numCache>
                <c:formatCode>General</c:formatCode>
                <c:ptCount val="29"/>
                <c:pt idx="0">
                  <c:v>1</c:v>
                </c:pt>
                <c:pt idx="1">
                  <c:v>5</c:v>
                </c:pt>
                <c:pt idx="2">
                  <c:v>9</c:v>
                </c:pt>
                <c:pt idx="3">
                  <c:v>3</c:v>
                </c:pt>
                <c:pt idx="4">
                  <c:v>5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5</c:v>
                </c:pt>
                <c:pt idx="9">
                  <c:v>6</c:v>
                </c:pt>
                <c:pt idx="10">
                  <c:v>62</c:v>
                </c:pt>
                <c:pt idx="11">
                  <c:v>56</c:v>
                </c:pt>
                <c:pt idx="12">
                  <c:v>72</c:v>
                </c:pt>
                <c:pt idx="13">
                  <c:v>100</c:v>
                </c:pt>
                <c:pt idx="14">
                  <c:v>109</c:v>
                </c:pt>
                <c:pt idx="15">
                  <c:v>178</c:v>
                </c:pt>
                <c:pt idx="16">
                  <c:v>121</c:v>
                </c:pt>
                <c:pt idx="17">
                  <c:v>114</c:v>
                </c:pt>
                <c:pt idx="18">
                  <c:v>169</c:v>
                </c:pt>
                <c:pt idx="19">
                  <c:v>275</c:v>
                </c:pt>
                <c:pt idx="20">
                  <c:v>313</c:v>
                </c:pt>
                <c:pt idx="21">
                  <c:v>302</c:v>
                </c:pt>
                <c:pt idx="22">
                  <c:v>270</c:v>
                </c:pt>
                <c:pt idx="23">
                  <c:v>875</c:v>
                </c:pt>
                <c:pt idx="24">
                  <c:v>824</c:v>
                </c:pt>
                <c:pt idx="25">
                  <c:v>1723</c:v>
                </c:pt>
                <c:pt idx="26">
                  <c:v>910</c:v>
                </c:pt>
                <c:pt idx="27">
                  <c:v>1086</c:v>
                </c:pt>
                <c:pt idx="28">
                  <c:v>1407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73-4242-B09E-E9F26C32508E}"/>
            </c:ext>
          </c:extLst>
        </c:ser>
        <c:ser>
          <c:idx val="1"/>
          <c:order val="1"/>
          <c:tx>
            <c:strRef>
              <c:f>[연관성추이.xlsx]전력!$A$3</c:f>
              <c:strCache>
                <c:ptCount val="1"/>
                <c:pt idx="0">
                  <c:v>decentralization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[연관성추이.xlsx]전력!$B$1:$AD$1</c:f>
              <c:numCache>
                <c:formatCode>General</c:formatCode>
                <c:ptCount val="29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cat>
          <c:val>
            <c:numRef>
              <c:f>[연관성추이.xlsx]전력!$B$3:$AD$3</c:f>
              <c:numCache>
                <c:formatCode>General</c:formatCode>
                <c:ptCount val="29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8</c:v>
                </c:pt>
                <c:pt idx="14">
                  <c:v>23</c:v>
                </c:pt>
                <c:pt idx="15">
                  <c:v>17</c:v>
                </c:pt>
                <c:pt idx="16">
                  <c:v>6</c:v>
                </c:pt>
                <c:pt idx="17">
                  <c:v>5</c:v>
                </c:pt>
                <c:pt idx="18">
                  <c:v>15</c:v>
                </c:pt>
                <c:pt idx="19">
                  <c:v>47</c:v>
                </c:pt>
                <c:pt idx="20">
                  <c:v>30</c:v>
                </c:pt>
                <c:pt idx="21">
                  <c:v>41</c:v>
                </c:pt>
                <c:pt idx="22">
                  <c:v>72</c:v>
                </c:pt>
                <c:pt idx="23">
                  <c:v>238</c:v>
                </c:pt>
                <c:pt idx="24">
                  <c:v>127</c:v>
                </c:pt>
                <c:pt idx="25">
                  <c:v>300</c:v>
                </c:pt>
                <c:pt idx="26">
                  <c:v>167</c:v>
                </c:pt>
                <c:pt idx="27">
                  <c:v>242</c:v>
                </c:pt>
                <c:pt idx="28">
                  <c:v>206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073-4242-B09E-E9F26C32508E}"/>
            </c:ext>
          </c:extLst>
        </c:ser>
        <c:ser>
          <c:idx val="2"/>
          <c:order val="2"/>
          <c:tx>
            <c:strRef>
              <c:f>[연관성추이.xlsx]전력!$A$4</c:f>
              <c:strCache>
                <c:ptCount val="1"/>
                <c:pt idx="0">
                  <c:v>decarbonization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[연관성추이.xlsx]전력!$B$1:$AD$1</c:f>
              <c:numCache>
                <c:formatCode>General</c:formatCode>
                <c:ptCount val="29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cat>
          <c:val>
            <c:numRef>
              <c:f>[연관성추이.xlsx]전력!$B$4:$AD$4</c:f>
              <c:numCache>
                <c:formatCode>General</c:formatCode>
                <c:ptCount val="29"/>
                <c:pt idx="0">
                  <c:v>1</c:v>
                </c:pt>
                <c:pt idx="1">
                  <c:v>3</c:v>
                </c:pt>
                <c:pt idx="2">
                  <c:v>12</c:v>
                </c:pt>
                <c:pt idx="3">
                  <c:v>8</c:v>
                </c:pt>
                <c:pt idx="4">
                  <c:v>10</c:v>
                </c:pt>
                <c:pt idx="5">
                  <c:v>4</c:v>
                </c:pt>
                <c:pt idx="6">
                  <c:v>4</c:v>
                </c:pt>
                <c:pt idx="7">
                  <c:v>5</c:v>
                </c:pt>
                <c:pt idx="8">
                  <c:v>4</c:v>
                </c:pt>
                <c:pt idx="9">
                  <c:v>7</c:v>
                </c:pt>
                <c:pt idx="10">
                  <c:v>16</c:v>
                </c:pt>
                <c:pt idx="11">
                  <c:v>9</c:v>
                </c:pt>
                <c:pt idx="12">
                  <c:v>22</c:v>
                </c:pt>
                <c:pt idx="13">
                  <c:v>17</c:v>
                </c:pt>
                <c:pt idx="14">
                  <c:v>47</c:v>
                </c:pt>
                <c:pt idx="15">
                  <c:v>129</c:v>
                </c:pt>
                <c:pt idx="16">
                  <c:v>137</c:v>
                </c:pt>
                <c:pt idx="17">
                  <c:v>301</c:v>
                </c:pt>
                <c:pt idx="18">
                  <c:v>700</c:v>
                </c:pt>
                <c:pt idx="19">
                  <c:v>968</c:v>
                </c:pt>
                <c:pt idx="20">
                  <c:v>830</c:v>
                </c:pt>
                <c:pt idx="21">
                  <c:v>918</c:v>
                </c:pt>
                <c:pt idx="22">
                  <c:v>861</c:v>
                </c:pt>
                <c:pt idx="23">
                  <c:v>941</c:v>
                </c:pt>
                <c:pt idx="24">
                  <c:v>914</c:v>
                </c:pt>
                <c:pt idx="25">
                  <c:v>1150</c:v>
                </c:pt>
                <c:pt idx="26">
                  <c:v>1095</c:v>
                </c:pt>
                <c:pt idx="27">
                  <c:v>1034</c:v>
                </c:pt>
                <c:pt idx="28">
                  <c:v>921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073-4242-B09E-E9F26C32508E}"/>
            </c:ext>
          </c:extLst>
        </c:ser>
        <c:ser>
          <c:idx val="3"/>
          <c:order val="3"/>
          <c:tx>
            <c:strRef>
              <c:f>[연관성추이.xlsx]전력!$A$5</c:f>
              <c:strCache>
                <c:ptCount val="1"/>
                <c:pt idx="0">
                  <c:v>depollution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[연관성추이.xlsx]전력!$B$1:$AD$1</c:f>
              <c:numCache>
                <c:formatCode>General</c:formatCode>
                <c:ptCount val="29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cat>
          <c:val>
            <c:numRef>
              <c:f>[연관성추이.xlsx]전력!$B$5:$AD$5</c:f>
              <c:numCache>
                <c:formatCode>General</c:formatCode>
                <c:ptCount val="29"/>
                <c:pt idx="0">
                  <c:v>1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3</c:v>
                </c:pt>
                <c:pt idx="8">
                  <c:v>1</c:v>
                </c:pt>
                <c:pt idx="9">
                  <c:v>0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5</c:v>
                </c:pt>
                <c:pt idx="14">
                  <c:v>22</c:v>
                </c:pt>
                <c:pt idx="15">
                  <c:v>8</c:v>
                </c:pt>
                <c:pt idx="16">
                  <c:v>15</c:v>
                </c:pt>
                <c:pt idx="17">
                  <c:v>16</c:v>
                </c:pt>
                <c:pt idx="18">
                  <c:v>18</c:v>
                </c:pt>
                <c:pt idx="19">
                  <c:v>29</c:v>
                </c:pt>
                <c:pt idx="20">
                  <c:v>35</c:v>
                </c:pt>
                <c:pt idx="21">
                  <c:v>35</c:v>
                </c:pt>
                <c:pt idx="22">
                  <c:v>54</c:v>
                </c:pt>
                <c:pt idx="23">
                  <c:v>79</c:v>
                </c:pt>
                <c:pt idx="24">
                  <c:v>78</c:v>
                </c:pt>
                <c:pt idx="25">
                  <c:v>131</c:v>
                </c:pt>
                <c:pt idx="26">
                  <c:v>689</c:v>
                </c:pt>
                <c:pt idx="27">
                  <c:v>1215</c:v>
                </c:pt>
                <c:pt idx="28">
                  <c:v>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073-4242-B09E-E9F26C325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75842896"/>
        <c:axId val="1175842064"/>
      </c:lineChart>
      <c:catAx>
        <c:axId val="1175842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75842064"/>
        <c:crosses val="autoZero"/>
        <c:auto val="1"/>
        <c:lblAlgn val="ctr"/>
        <c:lblOffset val="100"/>
        <c:noMultiLvlLbl val="0"/>
      </c:catAx>
      <c:valAx>
        <c:axId val="117584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75842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1400" b="1" i="0" baseline="0" dirty="0">
                <a:effectLst/>
              </a:rPr>
              <a:t>국내 전력산업 </a:t>
            </a:r>
            <a:r>
              <a:rPr lang="en-US" altLang="ko-KR" sz="1400" b="1" i="0" baseline="0" dirty="0">
                <a:effectLst/>
              </a:rPr>
              <a:t>(</a:t>
            </a:r>
            <a:r>
              <a:rPr lang="ko-KR" altLang="en-US" sz="1400" b="1" i="0" baseline="0" dirty="0">
                <a:effectLst/>
              </a:rPr>
              <a:t>정규화된 </a:t>
            </a:r>
            <a:r>
              <a:rPr lang="ko-KR" altLang="ko-KR" sz="1400" b="1" i="0" baseline="0" dirty="0" err="1" smtClean="0">
                <a:effectLst/>
              </a:rPr>
              <a:t>문서수</a:t>
            </a:r>
            <a:r>
              <a:rPr lang="en-US" altLang="ko-KR" sz="1400" b="1" i="0" baseline="0" dirty="0">
                <a:effectLst/>
              </a:rPr>
              <a:t>)</a:t>
            </a:r>
            <a:endParaRPr lang="ko-KR" altLang="ko-KR" sz="14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[연관성추이.xlsx]전력!$A$9</c:f>
              <c:strCache>
                <c:ptCount val="1"/>
                <c:pt idx="0">
                  <c:v>digitalization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[연관성추이.xlsx]전력!$B$8:$AD$8</c:f>
              <c:numCache>
                <c:formatCode>General</c:formatCode>
                <c:ptCount val="29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cat>
          <c:val>
            <c:numRef>
              <c:f>[연관성추이.xlsx]전력!$B$9:$AD$9</c:f>
              <c:numCache>
                <c:formatCode>General</c:formatCode>
                <c:ptCount val="29"/>
                <c:pt idx="0">
                  <c:v>1.8181817999999999E-2</c:v>
                </c:pt>
                <c:pt idx="1">
                  <c:v>3.1847133999999999E-2</c:v>
                </c:pt>
                <c:pt idx="2">
                  <c:v>6.25E-2</c:v>
                </c:pt>
                <c:pt idx="3">
                  <c:v>3.1578947000000003E-2</c:v>
                </c:pt>
                <c:pt idx="4">
                  <c:v>2.6881720000000001E-2</c:v>
                </c:pt>
                <c:pt idx="5">
                  <c:v>1.6949153000000002E-2</c:v>
                </c:pt>
                <c:pt idx="6">
                  <c:v>1.3986014E-2</c:v>
                </c:pt>
                <c:pt idx="7">
                  <c:v>1.5151515000000001E-2</c:v>
                </c:pt>
                <c:pt idx="8">
                  <c:v>3.7593985000000003E-2</c:v>
                </c:pt>
                <c:pt idx="9">
                  <c:v>2.0905923E-2</c:v>
                </c:pt>
                <c:pt idx="10">
                  <c:v>8.8068181999999995E-2</c:v>
                </c:pt>
                <c:pt idx="11">
                  <c:v>8.8607594999999997E-2</c:v>
                </c:pt>
                <c:pt idx="12">
                  <c:v>6.4690026999999997E-2</c:v>
                </c:pt>
                <c:pt idx="13">
                  <c:v>7.2621641000000001E-2</c:v>
                </c:pt>
                <c:pt idx="14">
                  <c:v>5.8445039999999997E-2</c:v>
                </c:pt>
                <c:pt idx="15">
                  <c:v>8.5576922999999999E-2</c:v>
                </c:pt>
                <c:pt idx="16">
                  <c:v>5.3777777999999998E-2</c:v>
                </c:pt>
                <c:pt idx="17">
                  <c:v>4.2937852999999998E-2</c:v>
                </c:pt>
                <c:pt idx="18">
                  <c:v>4.8203080000000002E-2</c:v>
                </c:pt>
                <c:pt idx="19">
                  <c:v>6.4523698000000004E-2</c:v>
                </c:pt>
                <c:pt idx="20">
                  <c:v>5.1641643000000001E-2</c:v>
                </c:pt>
                <c:pt idx="21">
                  <c:v>2.9128086000000001E-2</c:v>
                </c:pt>
                <c:pt idx="22">
                  <c:v>2.3862129999999999E-2</c:v>
                </c:pt>
                <c:pt idx="23">
                  <c:v>5.1026359E-2</c:v>
                </c:pt>
                <c:pt idx="24">
                  <c:v>0.102220568</c:v>
                </c:pt>
                <c:pt idx="25">
                  <c:v>0.195351474</c:v>
                </c:pt>
                <c:pt idx="26">
                  <c:v>0.113949411</c:v>
                </c:pt>
                <c:pt idx="27">
                  <c:v>0.113764928</c:v>
                </c:pt>
                <c:pt idx="28">
                  <c:v>0.13678786700000001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11-4602-ADAA-0167077BD0BB}"/>
            </c:ext>
          </c:extLst>
        </c:ser>
        <c:ser>
          <c:idx val="1"/>
          <c:order val="1"/>
          <c:tx>
            <c:strRef>
              <c:f>[연관성추이.xlsx]전력!$A$10</c:f>
              <c:strCache>
                <c:ptCount val="1"/>
                <c:pt idx="0">
                  <c:v>decentralization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[연관성추이.xlsx]전력!$B$8:$AD$8</c:f>
              <c:numCache>
                <c:formatCode>General</c:formatCode>
                <c:ptCount val="29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cat>
          <c:val>
            <c:numRef>
              <c:f>[연관성추이.xlsx]전력!$B$10:$AD$10</c:f>
              <c:numCache>
                <c:formatCode>General</c:formatCode>
                <c:ptCount val="29"/>
                <c:pt idx="0">
                  <c:v>0</c:v>
                </c:pt>
                <c:pt idx="1">
                  <c:v>6.3694270000000004E-3</c:v>
                </c:pt>
                <c:pt idx="2">
                  <c:v>0</c:v>
                </c:pt>
                <c:pt idx="3">
                  <c:v>2.1052632000000002E-2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8.98473E-4</c:v>
                </c:pt>
                <c:pt idx="13">
                  <c:v>5.8097310000000003E-3</c:v>
                </c:pt>
                <c:pt idx="14">
                  <c:v>1.233244E-2</c:v>
                </c:pt>
                <c:pt idx="15">
                  <c:v>8.1730770000000008E-3</c:v>
                </c:pt>
                <c:pt idx="16">
                  <c:v>2.6666670000000002E-3</c:v>
                </c:pt>
                <c:pt idx="17">
                  <c:v>1.8832390000000001E-3</c:v>
                </c:pt>
                <c:pt idx="18">
                  <c:v>4.27838E-3</c:v>
                </c:pt>
                <c:pt idx="19">
                  <c:v>1.1027687E-2</c:v>
                </c:pt>
                <c:pt idx="20">
                  <c:v>4.9496779999999999E-3</c:v>
                </c:pt>
                <c:pt idx="21">
                  <c:v>3.9544749999999998E-3</c:v>
                </c:pt>
                <c:pt idx="22">
                  <c:v>6.3632350000000001E-3</c:v>
                </c:pt>
                <c:pt idx="23">
                  <c:v>1.387917E-2</c:v>
                </c:pt>
                <c:pt idx="24">
                  <c:v>1.5754869000000001E-2</c:v>
                </c:pt>
                <c:pt idx="25">
                  <c:v>3.4013605000000002E-2</c:v>
                </c:pt>
                <c:pt idx="26">
                  <c:v>2.0911595000000002E-2</c:v>
                </c:pt>
                <c:pt idx="27">
                  <c:v>2.5350932E-2</c:v>
                </c:pt>
                <c:pt idx="28">
                  <c:v>2.0027221000000001E-2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11-4602-ADAA-0167077BD0BB}"/>
            </c:ext>
          </c:extLst>
        </c:ser>
        <c:ser>
          <c:idx val="2"/>
          <c:order val="2"/>
          <c:tx>
            <c:strRef>
              <c:f>[연관성추이.xlsx]전력!$A$11</c:f>
              <c:strCache>
                <c:ptCount val="1"/>
                <c:pt idx="0">
                  <c:v>decarbonization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[연관성추이.xlsx]전력!$B$8:$AD$8</c:f>
              <c:numCache>
                <c:formatCode>General</c:formatCode>
                <c:ptCount val="29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cat>
          <c:val>
            <c:numRef>
              <c:f>[연관성추이.xlsx]전력!$B$11:$AD$11</c:f>
              <c:numCache>
                <c:formatCode>General</c:formatCode>
                <c:ptCount val="29"/>
                <c:pt idx="0">
                  <c:v>1.8181817999999999E-2</c:v>
                </c:pt>
                <c:pt idx="1">
                  <c:v>1.9108279999999998E-2</c:v>
                </c:pt>
                <c:pt idx="2">
                  <c:v>8.3333332999999996E-2</c:v>
                </c:pt>
                <c:pt idx="3">
                  <c:v>8.4210525999999994E-2</c:v>
                </c:pt>
                <c:pt idx="4">
                  <c:v>5.3763441000000002E-2</c:v>
                </c:pt>
                <c:pt idx="5">
                  <c:v>3.3898304999999997E-2</c:v>
                </c:pt>
                <c:pt idx="6">
                  <c:v>2.7972027999999999E-2</c:v>
                </c:pt>
                <c:pt idx="7">
                  <c:v>3.7878787999999997E-2</c:v>
                </c:pt>
                <c:pt idx="8">
                  <c:v>3.0075187999999999E-2</c:v>
                </c:pt>
                <c:pt idx="9">
                  <c:v>2.4390243999999998E-2</c:v>
                </c:pt>
                <c:pt idx="10">
                  <c:v>2.2727272999999999E-2</c:v>
                </c:pt>
                <c:pt idx="11">
                  <c:v>1.4240506E-2</c:v>
                </c:pt>
                <c:pt idx="12">
                  <c:v>1.9766397000000002E-2</c:v>
                </c:pt>
                <c:pt idx="13">
                  <c:v>1.2345679E-2</c:v>
                </c:pt>
                <c:pt idx="14">
                  <c:v>2.5201072000000001E-2</c:v>
                </c:pt>
                <c:pt idx="15">
                  <c:v>6.2019231000000001E-2</c:v>
                </c:pt>
                <c:pt idx="16">
                  <c:v>6.0888889000000002E-2</c:v>
                </c:pt>
                <c:pt idx="17">
                  <c:v>0.113370998</c:v>
                </c:pt>
                <c:pt idx="18">
                  <c:v>0.19965773000000001</c:v>
                </c:pt>
                <c:pt idx="19">
                  <c:v>0.22712341599999999</c:v>
                </c:pt>
                <c:pt idx="20">
                  <c:v>0.13694109900000001</c:v>
                </c:pt>
                <c:pt idx="21">
                  <c:v>8.8541667000000004E-2</c:v>
                </c:pt>
                <c:pt idx="22">
                  <c:v>7.6093680999999996E-2</c:v>
                </c:pt>
                <c:pt idx="23">
                  <c:v>5.4875203999999997E-2</c:v>
                </c:pt>
                <c:pt idx="24">
                  <c:v>0.11338543600000001</c:v>
                </c:pt>
                <c:pt idx="25">
                  <c:v>0.13038548799999999</c:v>
                </c:pt>
                <c:pt idx="26">
                  <c:v>0.13711495100000001</c:v>
                </c:pt>
                <c:pt idx="27">
                  <c:v>0.10831762</c:v>
                </c:pt>
                <c:pt idx="28">
                  <c:v>8.9539178999999997E-2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11-4602-ADAA-0167077BD0BB}"/>
            </c:ext>
          </c:extLst>
        </c:ser>
        <c:ser>
          <c:idx val="3"/>
          <c:order val="3"/>
          <c:tx>
            <c:strRef>
              <c:f>[연관성추이.xlsx]전력!$A$12</c:f>
              <c:strCache>
                <c:ptCount val="1"/>
                <c:pt idx="0">
                  <c:v>depollution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[연관성추이.xlsx]전력!$B$8:$AD$8</c:f>
              <c:numCache>
                <c:formatCode>General</c:formatCode>
                <c:ptCount val="29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  <c:pt idx="28">
                  <c:v>2018</c:v>
                </c:pt>
              </c:numCache>
            </c:numRef>
          </c:cat>
          <c:val>
            <c:numRef>
              <c:f>[연관성추이.xlsx]전력!$B$12:$AD$12</c:f>
              <c:numCache>
                <c:formatCode>General</c:formatCode>
                <c:ptCount val="29"/>
                <c:pt idx="0">
                  <c:v>1.8181817999999999E-2</c:v>
                </c:pt>
                <c:pt idx="1">
                  <c:v>0</c:v>
                </c:pt>
                <c:pt idx="2">
                  <c:v>1.3888889E-2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2.0979021E-2</c:v>
                </c:pt>
                <c:pt idx="7">
                  <c:v>2.2727272999999999E-2</c:v>
                </c:pt>
                <c:pt idx="8">
                  <c:v>7.5187969999999998E-3</c:v>
                </c:pt>
                <c:pt idx="9">
                  <c:v>0</c:v>
                </c:pt>
                <c:pt idx="10">
                  <c:v>2.840909E-3</c:v>
                </c:pt>
                <c:pt idx="11">
                  <c:v>1.5822779999999999E-3</c:v>
                </c:pt>
                <c:pt idx="12">
                  <c:v>1.7969450000000001E-3</c:v>
                </c:pt>
                <c:pt idx="13">
                  <c:v>3.6310819999999999E-3</c:v>
                </c:pt>
                <c:pt idx="14">
                  <c:v>1.1796246999999999E-2</c:v>
                </c:pt>
                <c:pt idx="15">
                  <c:v>3.8461540000000001E-3</c:v>
                </c:pt>
                <c:pt idx="16">
                  <c:v>6.6666670000000003E-3</c:v>
                </c:pt>
                <c:pt idx="17">
                  <c:v>6.0263649999999997E-3</c:v>
                </c:pt>
                <c:pt idx="18">
                  <c:v>5.1340559999999997E-3</c:v>
                </c:pt>
                <c:pt idx="19">
                  <c:v>6.8043169999999998E-3</c:v>
                </c:pt>
                <c:pt idx="20">
                  <c:v>5.7746250000000002E-3</c:v>
                </c:pt>
                <c:pt idx="21">
                  <c:v>3.375772E-3</c:v>
                </c:pt>
                <c:pt idx="22">
                  <c:v>4.7724259999999998E-3</c:v>
                </c:pt>
                <c:pt idx="23">
                  <c:v>4.6069509999999998E-3</c:v>
                </c:pt>
                <c:pt idx="24">
                  <c:v>9.6762189999999998E-3</c:v>
                </c:pt>
                <c:pt idx="25">
                  <c:v>1.4852608E-2</c:v>
                </c:pt>
                <c:pt idx="26">
                  <c:v>8.6275983000000001E-2</c:v>
                </c:pt>
                <c:pt idx="27">
                  <c:v>0.12727844099999999</c:v>
                </c:pt>
                <c:pt idx="28">
                  <c:v>7.728952E-2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411-4602-ADAA-0167077BD0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3753680"/>
        <c:axId val="1333754096"/>
      </c:lineChart>
      <c:catAx>
        <c:axId val="133375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3754096"/>
        <c:crosses val="autoZero"/>
        <c:auto val="1"/>
        <c:lblAlgn val="ctr"/>
        <c:lblOffset val="100"/>
        <c:noMultiLvlLbl val="0"/>
      </c:catAx>
      <c:valAx>
        <c:axId val="133375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3375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글로벌 전력산업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문서수</a:t>
            </a:r>
            <a:r>
              <a:rPr lang="en-US" altLang="ko-KR" sz="1400" b="1" dirty="0"/>
              <a:t>)</a:t>
            </a:r>
            <a:endParaRPr lang="ko-KR" altLang="en-US" sz="14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[연관성추이.xlsx]elec_global!$A$2</c:f>
              <c:strCache>
                <c:ptCount val="1"/>
                <c:pt idx="0">
                  <c:v>digitalization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[연관성추이.xlsx]elec_global!$B$1:$G$1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[연관성추이.xlsx]elec_global!$B$2:$G$2</c:f>
              <c:numCache>
                <c:formatCode>General</c:formatCode>
                <c:ptCount val="6"/>
                <c:pt idx="0">
                  <c:v>319</c:v>
                </c:pt>
                <c:pt idx="1">
                  <c:v>494</c:v>
                </c:pt>
                <c:pt idx="2">
                  <c:v>635</c:v>
                </c:pt>
                <c:pt idx="3">
                  <c:v>847</c:v>
                </c:pt>
                <c:pt idx="4">
                  <c:v>1138</c:v>
                </c:pt>
                <c:pt idx="5">
                  <c:v>1096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04-40B5-9F00-797C7B48228E}"/>
            </c:ext>
          </c:extLst>
        </c:ser>
        <c:ser>
          <c:idx val="1"/>
          <c:order val="1"/>
          <c:tx>
            <c:strRef>
              <c:f>[연관성추이.xlsx]elec_global!$A$3</c:f>
              <c:strCache>
                <c:ptCount val="1"/>
                <c:pt idx="0">
                  <c:v>decentralization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[연관성추이.xlsx]elec_global!$B$1:$G$1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[연관성추이.xlsx]elec_global!$B$3:$G$3</c:f>
              <c:numCache>
                <c:formatCode>General</c:formatCode>
                <c:ptCount val="6"/>
                <c:pt idx="0">
                  <c:v>48</c:v>
                </c:pt>
                <c:pt idx="1">
                  <c:v>80</c:v>
                </c:pt>
                <c:pt idx="2">
                  <c:v>154</c:v>
                </c:pt>
                <c:pt idx="3">
                  <c:v>187</c:v>
                </c:pt>
                <c:pt idx="4">
                  <c:v>255</c:v>
                </c:pt>
                <c:pt idx="5">
                  <c:v>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04-40B5-9F00-797C7B48228E}"/>
            </c:ext>
          </c:extLst>
        </c:ser>
        <c:ser>
          <c:idx val="2"/>
          <c:order val="2"/>
          <c:tx>
            <c:strRef>
              <c:f>[연관성추이.xlsx]elec_global!$A$4</c:f>
              <c:strCache>
                <c:ptCount val="1"/>
                <c:pt idx="0">
                  <c:v>decarbonization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[연관성추이.xlsx]elec_global!$B$1:$G$1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[연관성추이.xlsx]elec_global!$B$4:$G$4</c:f>
              <c:numCache>
                <c:formatCode>General</c:formatCode>
                <c:ptCount val="6"/>
                <c:pt idx="0">
                  <c:v>387</c:v>
                </c:pt>
                <c:pt idx="1">
                  <c:v>602</c:v>
                </c:pt>
                <c:pt idx="2">
                  <c:v>1106</c:v>
                </c:pt>
                <c:pt idx="3">
                  <c:v>1450</c:v>
                </c:pt>
                <c:pt idx="4">
                  <c:v>1693</c:v>
                </c:pt>
                <c:pt idx="5">
                  <c:v>1901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04-40B5-9F00-797C7B48228E}"/>
            </c:ext>
          </c:extLst>
        </c:ser>
        <c:ser>
          <c:idx val="3"/>
          <c:order val="3"/>
          <c:tx>
            <c:strRef>
              <c:f>[연관성추이.xlsx]elec_global!$A$5</c:f>
              <c:strCache>
                <c:ptCount val="1"/>
                <c:pt idx="0">
                  <c:v>depollution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[연관성추이.xlsx]elec_global!$B$1:$G$1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[연관성추이.xlsx]elec_global!$B$5:$G$5</c:f>
              <c:numCache>
                <c:formatCode>General</c:formatCode>
                <c:ptCount val="6"/>
                <c:pt idx="0">
                  <c:v>762</c:v>
                </c:pt>
                <c:pt idx="1">
                  <c:v>1031</c:v>
                </c:pt>
                <c:pt idx="2">
                  <c:v>1705</c:v>
                </c:pt>
                <c:pt idx="3">
                  <c:v>2303</c:v>
                </c:pt>
                <c:pt idx="4">
                  <c:v>2908</c:v>
                </c:pt>
                <c:pt idx="5">
                  <c:v>3128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04-40B5-9F00-797C7B4822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4408080"/>
        <c:axId val="1454410576"/>
      </c:lineChart>
      <c:catAx>
        <c:axId val="145440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4410576"/>
        <c:crosses val="autoZero"/>
        <c:auto val="1"/>
        <c:lblAlgn val="ctr"/>
        <c:lblOffset val="100"/>
        <c:noMultiLvlLbl val="0"/>
      </c:catAx>
      <c:valAx>
        <c:axId val="145441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440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글로벌 전력산업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정규화된 </a:t>
            </a:r>
            <a:r>
              <a:rPr lang="ko-KR" altLang="en-US" sz="1400" b="1" dirty="0" err="1"/>
              <a:t>문서수</a:t>
            </a:r>
            <a:r>
              <a:rPr lang="en-US" altLang="ko-KR" sz="1400" b="1" dirty="0"/>
              <a:t>)</a:t>
            </a:r>
            <a:endParaRPr lang="ko-KR" altLang="en-US" sz="14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[연관성추이.xlsx]elec_global!$A$9</c:f>
              <c:strCache>
                <c:ptCount val="1"/>
                <c:pt idx="0">
                  <c:v>digitalization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[연관성추이.xlsx]elec_global!$B$8:$G$8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[연관성추이.xlsx]elec_global!$B$9:$G$9</c:f>
              <c:numCache>
                <c:formatCode>General</c:formatCode>
                <c:ptCount val="6"/>
                <c:pt idx="0">
                  <c:v>0.10777027</c:v>
                </c:pt>
                <c:pt idx="1">
                  <c:v>0.139982998</c:v>
                </c:pt>
                <c:pt idx="2">
                  <c:v>0.16265368899999999</c:v>
                </c:pt>
                <c:pt idx="3">
                  <c:v>0.164497961</c:v>
                </c:pt>
                <c:pt idx="4">
                  <c:v>0.15453557800000001</c:v>
                </c:pt>
                <c:pt idx="5">
                  <c:v>0.145667198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D0-4D4A-AFC5-220A2A9B417B}"/>
            </c:ext>
          </c:extLst>
        </c:ser>
        <c:ser>
          <c:idx val="1"/>
          <c:order val="1"/>
          <c:tx>
            <c:strRef>
              <c:f>[연관성추이.xlsx]elec_global!$A$10</c:f>
              <c:strCache>
                <c:ptCount val="1"/>
                <c:pt idx="0">
                  <c:v>decentralization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[연관성추이.xlsx]elec_global!$B$8:$G$8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[연관성추이.xlsx]elec_global!$B$10:$G$10</c:f>
              <c:numCache>
                <c:formatCode>General</c:formatCode>
                <c:ptCount val="6"/>
                <c:pt idx="0">
                  <c:v>1.6216215999999999E-2</c:v>
                </c:pt>
                <c:pt idx="1">
                  <c:v>2.2669311000000001E-2</c:v>
                </c:pt>
                <c:pt idx="2">
                  <c:v>3.9446720999999997E-2</c:v>
                </c:pt>
                <c:pt idx="3">
                  <c:v>3.6317731999999998E-2</c:v>
                </c:pt>
                <c:pt idx="4">
                  <c:v>3.462792E-2</c:v>
                </c:pt>
                <c:pt idx="5">
                  <c:v>3.9340776000000001E-2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D0-4D4A-AFC5-220A2A9B417B}"/>
            </c:ext>
          </c:extLst>
        </c:ser>
        <c:ser>
          <c:idx val="2"/>
          <c:order val="2"/>
          <c:tx>
            <c:strRef>
              <c:f>[연관성추이.xlsx]elec_global!$A$11</c:f>
              <c:strCache>
                <c:ptCount val="1"/>
                <c:pt idx="0">
                  <c:v>decarbonization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[연관성추이.xlsx]elec_global!$B$8:$G$8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[연관성추이.xlsx]elec_global!$B$11:$G$11</c:f>
              <c:numCache>
                <c:formatCode>General</c:formatCode>
                <c:ptCount val="6"/>
                <c:pt idx="0">
                  <c:v>0.13074324300000001</c:v>
                </c:pt>
                <c:pt idx="1">
                  <c:v>0.17058656799999999</c:v>
                </c:pt>
                <c:pt idx="2">
                  <c:v>0.28329917999999998</c:v>
                </c:pt>
                <c:pt idx="3">
                  <c:v>0.28160807900000001</c:v>
                </c:pt>
                <c:pt idx="4">
                  <c:v>0.22990222699999999</c:v>
                </c:pt>
                <c:pt idx="5">
                  <c:v>0.25265816099999999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7D0-4D4A-AFC5-220A2A9B417B}"/>
            </c:ext>
          </c:extLst>
        </c:ser>
        <c:ser>
          <c:idx val="3"/>
          <c:order val="3"/>
          <c:tx>
            <c:strRef>
              <c:f>[연관성추이.xlsx]elec_global!$A$12</c:f>
              <c:strCache>
                <c:ptCount val="1"/>
                <c:pt idx="0">
                  <c:v>depollution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[연관성추이.xlsx]elec_global!$B$8:$G$8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[연관성추이.xlsx]elec_global!$B$12:$G$12</c:f>
              <c:numCache>
                <c:formatCode>General</c:formatCode>
                <c:ptCount val="6"/>
                <c:pt idx="0">
                  <c:v>0.25743243199999999</c:v>
                </c:pt>
                <c:pt idx="1">
                  <c:v>0.29215075099999999</c:v>
                </c:pt>
                <c:pt idx="2">
                  <c:v>0.43673155699999999</c:v>
                </c:pt>
                <c:pt idx="3">
                  <c:v>0.447271315</c:v>
                </c:pt>
                <c:pt idx="4">
                  <c:v>0.39489407900000001</c:v>
                </c:pt>
                <c:pt idx="5">
                  <c:v>0.41573631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7D0-4D4A-AFC5-220A2A9B4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3047152"/>
        <c:axId val="1453045488"/>
      </c:lineChart>
      <c:catAx>
        <c:axId val="145304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3045488"/>
        <c:crosses val="autoZero"/>
        <c:auto val="1"/>
        <c:lblAlgn val="ctr"/>
        <c:lblOffset val="100"/>
        <c:noMultiLvlLbl val="0"/>
      </c:catAx>
      <c:valAx>
        <c:axId val="145304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304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글로벌 </a:t>
            </a:r>
            <a:r>
              <a:rPr lang="ko-KR" altLang="en-US" sz="1400" b="1" dirty="0" smtClean="0"/>
              <a:t>석유가스산업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문서수</a:t>
            </a:r>
            <a:r>
              <a:rPr lang="en-US" altLang="ko-KR" sz="1400" b="1" dirty="0"/>
              <a:t>)</a:t>
            </a:r>
            <a:endParaRPr lang="ko-KR" altLang="en-US" sz="14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[연관성추이.xlsx]oil_global!$A$2</c:f>
              <c:strCache>
                <c:ptCount val="1"/>
                <c:pt idx="0">
                  <c:v>digitalization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[연관성추이.xlsx]oil_global!$B$1:$G$1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[연관성추이.xlsx]oil_global!$B$2:$G$2</c:f>
              <c:numCache>
                <c:formatCode>General</c:formatCode>
                <c:ptCount val="6"/>
                <c:pt idx="0">
                  <c:v>1493</c:v>
                </c:pt>
                <c:pt idx="1">
                  <c:v>933</c:v>
                </c:pt>
                <c:pt idx="2">
                  <c:v>861</c:v>
                </c:pt>
                <c:pt idx="3">
                  <c:v>690</c:v>
                </c:pt>
                <c:pt idx="4">
                  <c:v>651</c:v>
                </c:pt>
                <c:pt idx="5">
                  <c:v>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BB-4FE5-9A73-A61A71476033}"/>
            </c:ext>
          </c:extLst>
        </c:ser>
        <c:ser>
          <c:idx val="1"/>
          <c:order val="1"/>
          <c:tx>
            <c:strRef>
              <c:f>[연관성추이.xlsx]oil_global!$A$3</c:f>
              <c:strCache>
                <c:ptCount val="1"/>
                <c:pt idx="0">
                  <c:v>decentralization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[연관성추이.xlsx]oil_global!$B$1:$G$1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[연관성추이.xlsx]oil_global!$B$3:$G$3</c:f>
              <c:numCache>
                <c:formatCode>General</c:formatCode>
                <c:ptCount val="6"/>
                <c:pt idx="0">
                  <c:v>68</c:v>
                </c:pt>
                <c:pt idx="1">
                  <c:v>67</c:v>
                </c:pt>
                <c:pt idx="2">
                  <c:v>63</c:v>
                </c:pt>
                <c:pt idx="3">
                  <c:v>55</c:v>
                </c:pt>
                <c:pt idx="4">
                  <c:v>65</c:v>
                </c:pt>
                <c:pt idx="5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0BB-4FE5-9A73-A61A71476033}"/>
            </c:ext>
          </c:extLst>
        </c:ser>
        <c:ser>
          <c:idx val="2"/>
          <c:order val="2"/>
          <c:tx>
            <c:strRef>
              <c:f>[연관성추이.xlsx]oil_global!$A$4</c:f>
              <c:strCache>
                <c:ptCount val="1"/>
                <c:pt idx="0">
                  <c:v>decarbonization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[연관성추이.xlsx]oil_global!$B$1:$G$1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[연관성추이.xlsx]oil_global!$B$4:$G$4</c:f>
              <c:numCache>
                <c:formatCode>General</c:formatCode>
                <c:ptCount val="6"/>
                <c:pt idx="0">
                  <c:v>1071</c:v>
                </c:pt>
                <c:pt idx="1">
                  <c:v>1388</c:v>
                </c:pt>
                <c:pt idx="2">
                  <c:v>1677</c:v>
                </c:pt>
                <c:pt idx="3">
                  <c:v>1447</c:v>
                </c:pt>
                <c:pt idx="4">
                  <c:v>1460</c:v>
                </c:pt>
                <c:pt idx="5">
                  <c:v>1689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0BB-4FE5-9A73-A61A71476033}"/>
            </c:ext>
          </c:extLst>
        </c:ser>
        <c:ser>
          <c:idx val="3"/>
          <c:order val="3"/>
          <c:tx>
            <c:strRef>
              <c:f>[연관성추이.xlsx]oil_global!$A$5</c:f>
              <c:strCache>
                <c:ptCount val="1"/>
                <c:pt idx="0">
                  <c:v>depollution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[연관성추이.xlsx]oil_global!$B$1:$G$1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[연관성추이.xlsx]oil_global!$B$5:$G$5</c:f>
              <c:numCache>
                <c:formatCode>General</c:formatCode>
                <c:ptCount val="6"/>
                <c:pt idx="0">
                  <c:v>4001</c:v>
                </c:pt>
                <c:pt idx="1">
                  <c:v>5273</c:v>
                </c:pt>
                <c:pt idx="2">
                  <c:v>6020</c:v>
                </c:pt>
                <c:pt idx="3">
                  <c:v>5916</c:v>
                </c:pt>
                <c:pt idx="4">
                  <c:v>5791</c:v>
                </c:pt>
                <c:pt idx="5">
                  <c:v>6060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0BB-4FE5-9A73-A61A714760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4408080"/>
        <c:axId val="1454410576"/>
      </c:lineChart>
      <c:catAx>
        <c:axId val="145440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4410576"/>
        <c:crosses val="autoZero"/>
        <c:auto val="1"/>
        <c:lblAlgn val="ctr"/>
        <c:lblOffset val="100"/>
        <c:noMultiLvlLbl val="0"/>
      </c:catAx>
      <c:valAx>
        <c:axId val="145441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440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/>
              <a:t>글로벌 </a:t>
            </a:r>
            <a:r>
              <a:rPr lang="ko-KR" altLang="en-US" sz="1400" b="1" dirty="0" smtClean="0"/>
              <a:t>석유가스산업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정규화된 </a:t>
            </a:r>
            <a:r>
              <a:rPr lang="ko-KR" altLang="en-US" sz="1400" b="1" dirty="0" err="1"/>
              <a:t>문서수</a:t>
            </a:r>
            <a:r>
              <a:rPr lang="en-US" altLang="ko-KR" sz="1400" b="1" dirty="0"/>
              <a:t>)</a:t>
            </a:r>
            <a:endParaRPr lang="ko-KR" altLang="en-US" sz="14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[연관성추이.xlsx]oil_global!$A$9</c:f>
              <c:strCache>
                <c:ptCount val="1"/>
                <c:pt idx="0">
                  <c:v>digitalization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[연관성추이.xlsx]oil_global!$B$8:$G$8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[연관성추이.xlsx]oil_global!$B$9:$G$9</c:f>
              <c:numCache>
                <c:formatCode>General</c:formatCode>
                <c:ptCount val="6"/>
                <c:pt idx="0">
                  <c:v>0.16805492999999999</c:v>
                </c:pt>
                <c:pt idx="1">
                  <c:v>0.10390912099999999</c:v>
                </c:pt>
                <c:pt idx="2">
                  <c:v>9.5401661999999998E-2</c:v>
                </c:pt>
                <c:pt idx="3">
                  <c:v>7.6420423000000001E-2</c:v>
                </c:pt>
                <c:pt idx="4">
                  <c:v>7.3750991000000002E-2</c:v>
                </c:pt>
                <c:pt idx="5">
                  <c:v>8.6805956000000004E-2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C5-40ED-90FE-95A7C2588A08}"/>
            </c:ext>
          </c:extLst>
        </c:ser>
        <c:ser>
          <c:idx val="1"/>
          <c:order val="1"/>
          <c:tx>
            <c:strRef>
              <c:f>[연관성추이.xlsx]oil_global!$A$10</c:f>
              <c:strCache>
                <c:ptCount val="1"/>
                <c:pt idx="0">
                  <c:v>decentralization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[연관성추이.xlsx]oil_global!$B$8:$G$8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[연관성추이.xlsx]oil_global!$B$10:$G$10</c:f>
              <c:numCache>
                <c:formatCode>General</c:formatCode>
                <c:ptCount val="6"/>
                <c:pt idx="0">
                  <c:v>7.6542099999999998E-3</c:v>
                </c:pt>
                <c:pt idx="1">
                  <c:v>7.4618549999999999E-3</c:v>
                </c:pt>
                <c:pt idx="2">
                  <c:v>6.9806089999999996E-3</c:v>
                </c:pt>
                <c:pt idx="3">
                  <c:v>6.091483E-3</c:v>
                </c:pt>
                <c:pt idx="4">
                  <c:v>7.3637700000000004E-3</c:v>
                </c:pt>
                <c:pt idx="5">
                  <c:v>8.4266419999999998E-3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C5-40ED-90FE-95A7C2588A08}"/>
            </c:ext>
          </c:extLst>
        </c:ser>
        <c:ser>
          <c:idx val="2"/>
          <c:order val="2"/>
          <c:tx>
            <c:strRef>
              <c:f>[연관성추이.xlsx]oil_global!$A$11</c:f>
              <c:strCache>
                <c:ptCount val="1"/>
                <c:pt idx="0">
                  <c:v>decarbonization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[연관성추이.xlsx]oil_global!$B$8:$G$8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[연관성추이.xlsx]oil_global!$B$11:$G$11</c:f>
              <c:numCache>
                <c:formatCode>General</c:formatCode>
                <c:ptCount val="6"/>
                <c:pt idx="0">
                  <c:v>0.120553805</c:v>
                </c:pt>
                <c:pt idx="1">
                  <c:v>0.15458291599999999</c:v>
                </c:pt>
                <c:pt idx="2">
                  <c:v>0.185817175</c:v>
                </c:pt>
                <c:pt idx="3">
                  <c:v>0.16026138000000001</c:v>
                </c:pt>
                <c:pt idx="4">
                  <c:v>0.165401609</c:v>
                </c:pt>
                <c:pt idx="5">
                  <c:v>0.194967101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C5-40ED-90FE-95A7C2588A08}"/>
            </c:ext>
          </c:extLst>
        </c:ser>
        <c:ser>
          <c:idx val="3"/>
          <c:order val="3"/>
          <c:tx>
            <c:strRef>
              <c:f>[연관성추이.xlsx]oil_global!$A$12</c:f>
              <c:strCache>
                <c:ptCount val="1"/>
                <c:pt idx="0">
                  <c:v>depollution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[연관성추이.xlsx]oil_global!$B$8:$G$8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[연관성추이.xlsx]oil_global!$B$12:$G$12</c:f>
              <c:numCache>
                <c:formatCode>General</c:formatCode>
                <c:ptCount val="6"/>
                <c:pt idx="0">
                  <c:v>0.45036019799999999</c:v>
                </c:pt>
                <c:pt idx="1">
                  <c:v>0.58725916</c:v>
                </c:pt>
                <c:pt idx="2">
                  <c:v>0.66703601099999998</c:v>
                </c:pt>
                <c:pt idx="3">
                  <c:v>0.65522206199999999</c:v>
                </c:pt>
                <c:pt idx="4">
                  <c:v>0.65605528499999999</c:v>
                </c:pt>
                <c:pt idx="5">
                  <c:v>0.69952672299999996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8C5-40ED-90FE-95A7C2588A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53047152"/>
        <c:axId val="1453045488"/>
      </c:lineChart>
      <c:catAx>
        <c:axId val="145304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3045488"/>
        <c:crosses val="autoZero"/>
        <c:auto val="1"/>
        <c:lblAlgn val="ctr"/>
        <c:lblOffset val="100"/>
        <c:noMultiLvlLbl val="0"/>
      </c:catAx>
      <c:valAx>
        <c:axId val="145304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5304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2ABD4-0248-46EC-9268-D1F734D1804F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64904-1F95-47AA-AAD3-A91A27DA56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4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65C96-2C43-49FB-B56A-32A803070353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54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441E-A444-4261-AEF4-6F4856E3573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52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77AD5-704C-41EB-8DA0-88CA105EA98E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88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53A19-F97A-48A5-8E73-7FE76951BC83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12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0F8C0-A063-4F31-A35B-97AB2E167CC5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27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A7487-35E8-45C0-A208-1D07AF59D8EE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24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D54B-27CB-4ACA-90BA-3FAADE6D5CDE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35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5FC94-B52D-4BFD-BAC6-EA2CD91F5D79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35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DAB8-EA63-43C8-9E21-D96EA83E03BA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80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B9B7-0C6E-428B-84BC-A070A2A028AD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17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4D3F-BEAF-49D9-A3CA-2B88066B1A25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8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9A4D7-A6F1-4FE9-9B01-2DF2821418E9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62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0EE5C-5C89-45D4-ADAA-4A7C803EDC86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3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F9DCB-DCE6-4AAD-93B2-B4649D8E3FAF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F04D4-B932-4FD6-80EC-787DE8426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43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Niklaus_Zimmermann?_sg%5b0%5d=3ZP0AfjltVB5z6GUtXwticzQczKNLF_LvIwRsZHPiGzK-uZMbh9SYfcCM98E-lrrSWkpBvY.V133WK6qCWHVQFkgrePeXRdt1DaNGzvtH54PauBc-1L8xZJFiU7O4OgzBv_uIyQvUxiUrIy-YkF-8N9r5TYD4g&amp;_sg%5b1%5d=QoWj0i7lHbYyV5gGMn2eteaPKDyUVLtXkZLW6thN0tOcrZoPAUepF8lqdi84k1LmVBksq2wzgkErO9w.ZWgaiDxWtKVizBDYS95PJHM_Jk22dIBLaWAluKxZTNpyi7oUBXlbkcF0zrUibXr3sKVUk475QH9c2w-tA9X-sw&amp;_sg%5b2%5d=PXgrdg9KceMms4ntXJjp2gl4ahg0LfRDjQl6fm2xUkHoz14JZKT6jGSDOxJY_vccS5tK7g8.F5jSfMgxlamhB1n3_2p6exP_cADBAxq76ed3kPHvn3pgLNu9G1WKIZZEw5XQTk_VyNaENmUDEZTNRyp0u3CEr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esearchgate.net/profile/Katharina_Steinmann?_sg%5b0%5d=3ZP0AfjltVB5z6GUtXwticzQczKNLF_LvIwRsZHPiGzK-uZMbh9SYfcCM98E-lrrSWkpBvY.V133WK6qCWHVQFkgrePeXRdt1DaNGzvtH54PauBc-1L8xZJFiU7O4OgzBv_uIyQvUxiUrIy-YkF-8N9r5TYD4g&amp;_sg%5b1%5d=QoWj0i7lHbYyV5gGMn2eteaPKDyUVLtXkZLW6thN0tOcrZoPAUepF8lqdi84k1LmVBksq2wzgkErO9w.ZWgaiDxWtKVizBDYS95PJHM_Jk22dIBLaWAluKxZTNpyi7oUBXlbkcF0zrUibXr3sKVUk475QH9c2w-tA9X-sw&amp;_sg%5b2%5d=PXgrdg9KceMms4ntXJjp2gl4ahg0LfRDjQl6fm2xUkHoz14JZKT6jGSDOxJY_vccS5tK7g8.F5jSfMgxlamhB1n3_2p6exP_cADBAxq76ed3kPHvn3pgLNu9G1WKIZZEw5XQTk_VyNaENmUDEZTNRyp0u3CEr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9255" y="1892174"/>
            <a:ext cx="6708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빅데이터</a:t>
            </a:r>
            <a:r>
              <a:rPr lang="en-US" altLang="ko-KR" sz="3600" dirty="0"/>
              <a:t> </a:t>
            </a:r>
            <a:r>
              <a:rPr lang="ko-KR" altLang="en-US" sz="3600" dirty="0" smtClean="0"/>
              <a:t>분석 기초</a:t>
            </a:r>
            <a:endParaRPr lang="en-US" altLang="ko-KR" sz="3600" dirty="0" smtClean="0"/>
          </a:p>
          <a:p>
            <a:pPr algn="ctr"/>
            <a:r>
              <a:rPr lang="en-US" altLang="ko-KR" sz="3600" dirty="0" smtClean="0"/>
              <a:t>(</a:t>
            </a:r>
            <a:r>
              <a:rPr lang="ko-KR" altLang="en-US" sz="3600" dirty="0" err="1" smtClean="0"/>
              <a:t>텍스트마이닝</a:t>
            </a:r>
            <a:r>
              <a:rPr lang="ko-KR" altLang="en-US" sz="3600" dirty="0" smtClean="0"/>
              <a:t> 중심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059255" y="4697240"/>
            <a:ext cx="670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/>
              <a:t>박찬국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34411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5" y="1210576"/>
            <a:ext cx="9080349" cy="4824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https://statkclee.github.io/yonsei/data/R_Web_Crawling.pdf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97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33" y="1260447"/>
            <a:ext cx="8551888" cy="4506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https://statkclee.github.io/yonsei/data/R_Web_Crawling.pdf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2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58843" y="2942377"/>
            <a:ext cx="670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연관성 분석</a:t>
            </a:r>
            <a:endParaRPr lang="ko-KR" altLang="en-US" sz="3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78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5" y="1305899"/>
            <a:ext cx="8998570" cy="4859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ko-KR" altLang="en-US" sz="1200" i="1" dirty="0" smtClean="0"/>
              <a:t>한성대 </a:t>
            </a:r>
            <a:r>
              <a:rPr lang="ko-KR" altLang="en-US" sz="1200" i="1" dirty="0" err="1" smtClean="0"/>
              <a:t>데이터마이닝</a:t>
            </a:r>
            <a:r>
              <a:rPr lang="ko-KR" altLang="en-US" sz="1200" i="1" dirty="0" smtClean="0"/>
              <a:t> 강의자료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624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6" y="948325"/>
            <a:ext cx="8921440" cy="5262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ko-KR" altLang="en-US" sz="1200" i="1" dirty="0" smtClean="0"/>
              <a:t>한성대 </a:t>
            </a:r>
            <a:r>
              <a:rPr lang="ko-KR" altLang="en-US" sz="1200" i="1" dirty="0" err="1" smtClean="0"/>
              <a:t>데이터마이닝</a:t>
            </a:r>
            <a:r>
              <a:rPr lang="ko-KR" altLang="en-US" sz="1200" i="1" dirty="0" smtClean="0"/>
              <a:t> 강의자료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31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61" y="742385"/>
            <a:ext cx="8474191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ko-KR" altLang="en-US" sz="1200" i="1" dirty="0" smtClean="0"/>
              <a:t>한성대 </a:t>
            </a:r>
            <a:r>
              <a:rPr lang="ko-KR" altLang="en-US" sz="1200" i="1" dirty="0" err="1" smtClean="0"/>
              <a:t>데이터마이닝</a:t>
            </a:r>
            <a:r>
              <a:rPr lang="ko-KR" altLang="en-US" sz="1200" i="1" dirty="0" smtClean="0"/>
              <a:t> 강의자료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4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99" y="975101"/>
            <a:ext cx="8658528" cy="31713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ko-KR" altLang="en-US" sz="1200" i="1" dirty="0" smtClean="0"/>
              <a:t>한성대 </a:t>
            </a:r>
            <a:r>
              <a:rPr lang="ko-KR" altLang="en-US" sz="1200" i="1" dirty="0" err="1" smtClean="0"/>
              <a:t>데이터마이닝</a:t>
            </a:r>
            <a:r>
              <a:rPr lang="ko-KR" altLang="en-US" sz="1200" i="1" dirty="0" smtClean="0"/>
              <a:t> 강의자료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08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9" y="685107"/>
            <a:ext cx="8874770" cy="5272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ko-KR" altLang="en-US" sz="1200" i="1" dirty="0" smtClean="0"/>
              <a:t>한성대 </a:t>
            </a:r>
            <a:r>
              <a:rPr lang="ko-KR" altLang="en-US" sz="1200" i="1" dirty="0" err="1" smtClean="0"/>
              <a:t>데이터마이닝</a:t>
            </a:r>
            <a:r>
              <a:rPr lang="ko-KR" altLang="en-US" sz="1200" i="1" dirty="0" smtClean="0"/>
              <a:t> 강의자료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08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6" y="915905"/>
            <a:ext cx="8382658" cy="5506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ko-KR" altLang="en-US" sz="1200" i="1" dirty="0" smtClean="0"/>
              <a:t>한성대 </a:t>
            </a:r>
            <a:r>
              <a:rPr lang="ko-KR" altLang="en-US" sz="1200" i="1" dirty="0" err="1" smtClean="0"/>
              <a:t>데이터마이닝</a:t>
            </a:r>
            <a:r>
              <a:rPr lang="ko-KR" altLang="en-US" sz="1200" i="1" dirty="0" smtClean="0"/>
              <a:t> 강의자료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51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3" y="1040900"/>
            <a:ext cx="8573513" cy="477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ko-KR" altLang="en-US" sz="1200" i="1" dirty="0" smtClean="0"/>
              <a:t>한성대 </a:t>
            </a:r>
            <a:r>
              <a:rPr lang="ko-KR" altLang="en-US" sz="1200" i="1" dirty="0" err="1" smtClean="0"/>
              <a:t>데이터마이닝</a:t>
            </a:r>
            <a:r>
              <a:rPr lang="ko-KR" altLang="en-US" sz="1200" i="1" dirty="0" smtClean="0"/>
              <a:t> 강의자료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13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8843" y="2942377"/>
            <a:ext cx="670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/>
              <a:t>R </a:t>
            </a:r>
            <a:r>
              <a:rPr lang="ko-KR" altLang="en-US" sz="3600" dirty="0" smtClean="0"/>
              <a:t>데이터 구조</a:t>
            </a:r>
            <a:endParaRPr lang="ko-KR" altLang="en-US" sz="3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3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6" y="660903"/>
            <a:ext cx="8705541" cy="5694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ko-KR" altLang="en-US" sz="1200" i="1" dirty="0" smtClean="0"/>
              <a:t>한성대 </a:t>
            </a:r>
            <a:r>
              <a:rPr lang="ko-KR" altLang="en-US" sz="1200" i="1" dirty="0" err="1" smtClean="0"/>
              <a:t>데이터마이닝</a:t>
            </a:r>
            <a:r>
              <a:rPr lang="ko-KR" altLang="en-US" sz="1200" i="1" dirty="0" smtClean="0"/>
              <a:t> 강의자료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238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58843" y="2942377"/>
            <a:ext cx="670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의사결정나무 </a:t>
            </a:r>
            <a:r>
              <a:rPr lang="en-US" altLang="ko-KR" sz="3600" dirty="0" smtClean="0"/>
              <a:t>&amp; </a:t>
            </a:r>
            <a:r>
              <a:rPr lang="ko-KR" altLang="en-US" sz="3600" dirty="0" err="1" smtClean="0"/>
              <a:t>랜덤포레스트</a:t>
            </a:r>
            <a:endParaRPr lang="ko-KR" altLang="en-US" sz="3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6" y="0"/>
            <a:ext cx="8378366" cy="40663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89" y="4066373"/>
            <a:ext cx="6995743" cy="2720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POSTECH</a:t>
            </a:r>
            <a:r>
              <a:rPr lang="ko-KR" altLang="en-US" sz="1200" i="1" dirty="0" smtClean="0"/>
              <a:t>강의자료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37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2" y="1614487"/>
            <a:ext cx="8916862" cy="4333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05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87" y="0"/>
            <a:ext cx="6751102" cy="35351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74" y="3535145"/>
            <a:ext cx="6230528" cy="32731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887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0"/>
            <a:ext cx="6482281" cy="2956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554" y="3065659"/>
            <a:ext cx="5978446" cy="3792341"/>
          </a:xfrm>
          <a:prstGeom prst="rect">
            <a:avLst/>
          </a:prstGeom>
        </p:spPr>
      </p:pic>
      <p:sp>
        <p:nvSpPr>
          <p:cNvPr id="7" name="굽은 화살표 6"/>
          <p:cNvSpPr/>
          <p:nvPr/>
        </p:nvSpPr>
        <p:spPr>
          <a:xfrm flipV="1">
            <a:off x="1258432" y="3757188"/>
            <a:ext cx="1195057" cy="118653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381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60712" cy="35333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979" y="2958237"/>
            <a:ext cx="5174977" cy="372147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-65013"/>
            <a:ext cx="7060712" cy="35983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313568" y="316871"/>
            <a:ext cx="1901228" cy="12855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967728" y="3270831"/>
            <a:ext cx="1901228" cy="12855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289017" y="3050552"/>
            <a:ext cx="1024551" cy="662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944292" y="6160168"/>
            <a:ext cx="1024551" cy="662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0" y="4653015"/>
            <a:ext cx="3381320" cy="108294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56680" y="5214027"/>
            <a:ext cx="1024551" cy="662900"/>
          </a:xfrm>
          <a:prstGeom prst="ellipse">
            <a:avLst/>
          </a:prstGeom>
          <a:noFill/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화살표 13"/>
          <p:cNvSpPr/>
          <p:nvPr/>
        </p:nvSpPr>
        <p:spPr>
          <a:xfrm rot="19079400">
            <a:off x="1158926" y="3934549"/>
            <a:ext cx="1376127" cy="4617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화살표 14"/>
          <p:cNvSpPr/>
          <p:nvPr/>
        </p:nvSpPr>
        <p:spPr>
          <a:xfrm rot="3009863">
            <a:off x="2731270" y="5483556"/>
            <a:ext cx="1376127" cy="4617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857880" y="2958237"/>
            <a:ext cx="5286120" cy="38648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2550" y="316871"/>
            <a:ext cx="91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A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97226" y="3487869"/>
            <a:ext cx="91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B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550" y="3802215"/>
            <a:ext cx="918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C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60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49" y="1076995"/>
            <a:ext cx="8042797" cy="49073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425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2" y="0"/>
            <a:ext cx="7786122" cy="33704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8" y="2933588"/>
            <a:ext cx="7488159" cy="38541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2869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869949"/>
            <a:ext cx="9144000" cy="39880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581001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09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71"/>
          <a:stretch/>
        </p:blipFill>
        <p:spPr>
          <a:xfrm>
            <a:off x="928170" y="199175"/>
            <a:ext cx="7120361" cy="31436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91" y="3524581"/>
            <a:ext cx="5883749" cy="33334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3342872"/>
            <a:ext cx="9144000" cy="3515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33428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4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32" y="163819"/>
            <a:ext cx="5857181" cy="6605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430" y="279229"/>
            <a:ext cx="1535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B0F0"/>
                </a:solidFill>
              </a:rPr>
              <a:t>R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의 주요 </a:t>
            </a:r>
            <a:endParaRPr lang="en-US" altLang="ko-KR" sz="2000" b="1" dirty="0" smtClean="0">
              <a:solidFill>
                <a:srgbClr val="00B0F0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rgbClr val="00B0F0"/>
                </a:solidFill>
              </a:rPr>
              <a:t>데이터 구조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dirty="0" smtClean="0">
                <a:hlinkClick r:id="rId3"/>
              </a:rPr>
              <a:t>Zimmermann</a:t>
            </a:r>
            <a:r>
              <a:rPr lang="en-US" altLang="ko-KR" sz="1200" dirty="0" smtClean="0"/>
              <a:t> and </a:t>
            </a:r>
            <a:r>
              <a:rPr lang="en-US" altLang="ko-KR" sz="1200" dirty="0" smtClean="0">
                <a:hlinkClick r:id="rId4"/>
              </a:rPr>
              <a:t>Steinmann</a:t>
            </a:r>
            <a:r>
              <a:rPr lang="en-US" altLang="ko-KR" sz="1200" dirty="0" smtClean="0"/>
              <a:t>, 2019.</a:t>
            </a:r>
            <a:endParaRPr lang="en-US" altLang="ko-KR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91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69" y="1041006"/>
            <a:ext cx="8469847" cy="5036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0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565" y="529439"/>
            <a:ext cx="6450454" cy="3150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010" y="280657"/>
            <a:ext cx="1991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Final Result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4862" y="4896415"/>
            <a:ext cx="5098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Q. How about numeric data?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3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90" y="1198735"/>
            <a:ext cx="2390775" cy="4562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356" y="1108247"/>
            <a:ext cx="3000375" cy="4610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22" y="1151109"/>
            <a:ext cx="2419350" cy="4524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2796" y="708137"/>
            <a:ext cx="199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B0F0"/>
                </a:solidFill>
              </a:rPr>
              <a:t>Raw data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3374" y="711861"/>
            <a:ext cx="199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B0F0"/>
                </a:solidFill>
              </a:rPr>
              <a:t>Step1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2154" y="708137"/>
            <a:ext cx="199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B0F0"/>
                </a:solidFill>
              </a:rPr>
              <a:t>Step2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41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0" y="1084200"/>
            <a:ext cx="8623426" cy="4858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888" y="684090"/>
            <a:ext cx="199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B0F0"/>
                </a:solidFill>
              </a:rPr>
              <a:t>Step3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10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1" y="1459446"/>
            <a:ext cx="8282789" cy="4021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888" y="684090"/>
            <a:ext cx="199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B0F0"/>
                </a:solidFill>
              </a:rPr>
              <a:t>Step4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64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" y="1485429"/>
            <a:ext cx="8812464" cy="3553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POSTECH</a:t>
            </a:r>
            <a:r>
              <a:rPr lang="ko-KR" altLang="en-US" sz="1200" i="1" dirty="0" smtClean="0"/>
              <a:t>강의자료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08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2" y="50729"/>
            <a:ext cx="8731454" cy="32940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492"/>
          <a:stretch/>
        </p:blipFill>
        <p:spPr>
          <a:xfrm>
            <a:off x="295417" y="3344735"/>
            <a:ext cx="8576979" cy="3499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3061" y="6567421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POSTECH</a:t>
            </a:r>
            <a:r>
              <a:rPr lang="ko-KR" altLang="en-US" sz="1200" i="1" dirty="0" smtClean="0"/>
              <a:t>강의자료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73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0" y="1431343"/>
            <a:ext cx="8846352" cy="3937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POSTECH</a:t>
            </a:r>
            <a:r>
              <a:rPr lang="ko-KR" altLang="en-US" sz="1200" i="1" dirty="0" smtClean="0"/>
              <a:t>강의자료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864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9" y="1337864"/>
            <a:ext cx="8662683" cy="468269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619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9" y="1542983"/>
            <a:ext cx="8827128" cy="39935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POSTECH</a:t>
            </a:r>
            <a:r>
              <a:rPr lang="ko-KR" altLang="en-US" sz="1200" i="1" dirty="0" smtClean="0"/>
              <a:t>강의자료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06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8843" y="2942377"/>
            <a:ext cx="670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웹 </a:t>
            </a:r>
            <a:r>
              <a:rPr lang="ko-KR" altLang="en-US" sz="3600" dirty="0" err="1" smtClean="0"/>
              <a:t>크롤링</a:t>
            </a:r>
            <a:endParaRPr lang="ko-KR" altLang="en-US" sz="3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77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0" y="1380795"/>
            <a:ext cx="8975627" cy="425951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767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0" y="1131966"/>
            <a:ext cx="8859901" cy="4100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POSTECH</a:t>
            </a:r>
            <a:r>
              <a:rPr lang="ko-KR" altLang="en-US" sz="1200" i="1" dirty="0" smtClean="0"/>
              <a:t>강의자료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55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9" y="86809"/>
            <a:ext cx="8754817" cy="30863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4" y="3173196"/>
            <a:ext cx="8131798" cy="368480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668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44035" y="1543638"/>
            <a:ext cx="8623755" cy="3681531"/>
            <a:chOff x="344035" y="1543638"/>
            <a:chExt cx="8623755" cy="368153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035" y="1543638"/>
              <a:ext cx="8623755" cy="3681531"/>
            </a:xfrm>
            <a:prstGeom prst="rect">
              <a:avLst/>
            </a:prstGeom>
          </p:spPr>
        </p:pic>
        <p:cxnSp>
          <p:nvCxnSpPr>
            <p:cNvPr id="6" name="직선 화살표 연결선 5"/>
            <p:cNvCxnSpPr/>
            <p:nvPr/>
          </p:nvCxnSpPr>
          <p:spPr>
            <a:xfrm>
              <a:off x="4083116" y="3051018"/>
              <a:ext cx="1158843" cy="588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4076490" y="3051018"/>
              <a:ext cx="1237897" cy="588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V="1">
              <a:off x="4083116" y="4888871"/>
              <a:ext cx="1158843" cy="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V="1">
              <a:off x="4083116" y="4318503"/>
              <a:ext cx="1158843" cy="539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046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200150"/>
            <a:ext cx="8867775" cy="445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123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20" y="1244807"/>
            <a:ext cx="8340222" cy="4088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68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59" y="3428415"/>
            <a:ext cx="7684741" cy="33625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20" y="1"/>
            <a:ext cx="8111905" cy="3362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5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3" y="1503488"/>
            <a:ext cx="8812263" cy="381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err="1" smtClean="0"/>
              <a:t>StatQuest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43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08"/>
            <a:ext cx="8953877" cy="28287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09" y="3096285"/>
            <a:ext cx="8235636" cy="3576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2114" y="6527604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POSTECH</a:t>
            </a:r>
            <a:r>
              <a:rPr lang="ko-KR" altLang="en-US" sz="1200" i="1" dirty="0" smtClean="0"/>
              <a:t>강의자료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94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9" y="1198775"/>
            <a:ext cx="8929048" cy="41608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POSTECH</a:t>
            </a:r>
            <a:r>
              <a:rPr lang="ko-KR" altLang="en-US" sz="1200" i="1" dirty="0" smtClean="0"/>
              <a:t>강의자료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6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1" y="960884"/>
            <a:ext cx="8971064" cy="4996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https://statkclee.github.io/yonsei/data/R_Web_Crawling.pdf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07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7" y="1122628"/>
            <a:ext cx="8873074" cy="4454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POSTECH</a:t>
            </a:r>
            <a:r>
              <a:rPr lang="ko-KR" altLang="en-US" sz="1200" i="1" dirty="0" smtClean="0"/>
              <a:t>강의자료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330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8" y="85442"/>
            <a:ext cx="8419299" cy="3267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6" y="3564928"/>
            <a:ext cx="7746169" cy="3225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POSTECH</a:t>
            </a:r>
            <a:r>
              <a:rPr lang="ko-KR" altLang="en-US" sz="1200" i="1" dirty="0" smtClean="0"/>
              <a:t>강의자료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771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9" y="1507684"/>
            <a:ext cx="8958675" cy="3498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1991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POSTECH</a:t>
            </a:r>
            <a:r>
              <a:rPr lang="ko-KR" altLang="en-US" sz="1200" i="1" dirty="0" smtClean="0"/>
              <a:t>강의자료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67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8843" y="2942377"/>
            <a:ext cx="670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응용 사례</a:t>
            </a:r>
            <a:endParaRPr lang="ko-KR" altLang="en-US" sz="3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59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4934" y="1448555"/>
            <a:ext cx="7568698" cy="3059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913" indent="-442913">
              <a:lnSpc>
                <a:spcPct val="200000"/>
              </a:lnSpc>
              <a:buAutoNum type="arabicPeriod"/>
            </a:pPr>
            <a:r>
              <a:rPr lang="ko-KR" altLang="en-US" sz="2500" dirty="0" err="1"/>
              <a:t>미래신호</a:t>
            </a:r>
            <a:r>
              <a:rPr lang="ko-KR" altLang="en-US" sz="2500" dirty="0"/>
              <a:t> 탐색</a:t>
            </a:r>
            <a:endParaRPr lang="en-US" altLang="ko-KR" sz="2500" dirty="0"/>
          </a:p>
          <a:p>
            <a:pPr marL="442913" indent="-442913">
              <a:lnSpc>
                <a:spcPct val="200000"/>
              </a:lnSpc>
              <a:buAutoNum type="arabicPeriod"/>
            </a:pPr>
            <a:r>
              <a:rPr lang="ko-KR" altLang="en-US" sz="2500" dirty="0" err="1"/>
              <a:t>약신호에서</a:t>
            </a:r>
            <a:r>
              <a:rPr lang="ko-KR" altLang="en-US" sz="2500" dirty="0"/>
              <a:t> </a:t>
            </a:r>
            <a:r>
              <a:rPr lang="ko-KR" altLang="en-US" sz="2500" dirty="0" err="1"/>
              <a:t>강신호로</a:t>
            </a:r>
            <a:r>
              <a:rPr lang="ko-KR" altLang="en-US" sz="2500" dirty="0"/>
              <a:t> 전환 가능성 예측</a:t>
            </a:r>
            <a:endParaRPr lang="en-US" altLang="ko-KR" sz="2500" dirty="0"/>
          </a:p>
          <a:p>
            <a:pPr marL="442913" indent="-442913">
              <a:lnSpc>
                <a:spcPct val="200000"/>
              </a:lnSpc>
              <a:buAutoNum type="arabicPeriod"/>
            </a:pPr>
            <a:r>
              <a:rPr lang="ko-KR" altLang="en-US" sz="2500" dirty="0"/>
              <a:t>국가별 </a:t>
            </a:r>
            <a:r>
              <a:rPr lang="ko-KR" altLang="en-US" sz="2500" dirty="0" err="1"/>
              <a:t>에너지전환</a:t>
            </a:r>
            <a:r>
              <a:rPr lang="ko-KR" altLang="en-US" sz="2500" dirty="0"/>
              <a:t> </a:t>
            </a:r>
            <a:r>
              <a:rPr lang="ko-KR" altLang="en-US" sz="2500" dirty="0" err="1"/>
              <a:t>미디어담론</a:t>
            </a:r>
            <a:r>
              <a:rPr lang="ko-KR" altLang="en-US" sz="2500" dirty="0"/>
              <a:t> </a:t>
            </a:r>
            <a:r>
              <a:rPr lang="ko-KR" altLang="en-US" sz="2500" dirty="0" smtClean="0"/>
              <a:t>비교</a:t>
            </a:r>
            <a:endParaRPr lang="en-US" altLang="ko-KR" sz="2500" dirty="0" smtClean="0"/>
          </a:p>
          <a:p>
            <a:pPr marL="442913" indent="-442913">
              <a:lnSpc>
                <a:spcPct val="200000"/>
              </a:lnSpc>
              <a:buAutoNum type="arabicPeriod"/>
            </a:pPr>
            <a:r>
              <a:rPr lang="ko-KR" altLang="en-US" sz="2500" dirty="0" smtClean="0"/>
              <a:t>에너지산업 </a:t>
            </a:r>
            <a:r>
              <a:rPr lang="ko-KR" altLang="en-US" sz="2500" dirty="0"/>
              <a:t>기업 네트워크 위상 변화 영향 </a:t>
            </a:r>
            <a:r>
              <a:rPr lang="ko-KR" altLang="en-US" sz="2500" dirty="0" smtClean="0"/>
              <a:t>요인</a:t>
            </a:r>
            <a:endParaRPr lang="ko-KR" altLang="en-US" sz="25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17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467544" y="2420888"/>
            <a:ext cx="8064896" cy="151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1pPr>
            <a:lvl2pPr marL="639763" indent="-273050" algn="l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2pPr>
            <a:lvl3pPr indent="-228600" algn="l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3pPr>
            <a:lvl4pPr indent="-228600" algn="l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4pPr>
            <a:lvl5pPr indent="-228600" algn="l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endParaRPr lang="en-US" altLang="ko-KR" sz="2800" dirty="0" smtClean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에너지 부문 디지털화 관련 </a:t>
            </a:r>
            <a:r>
              <a:rPr lang="ko-KR" altLang="en-US" sz="2800" dirty="0" err="1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미래신호</a:t>
            </a:r>
            <a:r>
              <a:rPr lang="ko-KR" altLang="en-US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탐색</a:t>
            </a:r>
            <a:endParaRPr kumimoji="0" lang="en-US" altLang="ko-KR" sz="28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172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23" y="1196752"/>
            <a:ext cx="8589188" cy="5021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372558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1. </a:t>
            </a:r>
            <a:r>
              <a:rPr lang="ko-KR" altLang="en-US" sz="2800" b="1" kern="0" spc="-15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미래신호</a:t>
            </a:r>
            <a:r>
              <a:rPr lang="ko-KR" altLang="en-US" sz="2800" b="1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 탐색</a:t>
            </a:r>
            <a:endParaRPr lang="ko-KR" altLang="en-US" sz="2800" b="1" kern="0" spc="-15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90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528" y="1916832"/>
            <a:ext cx="72008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 latinLnBrk="0">
              <a:spcBef>
                <a:spcPts val="1200"/>
              </a:spcBef>
              <a:buBlip>
                <a:blip r:embed="rId3"/>
              </a:buBlip>
              <a:defRPr/>
            </a:pP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에너지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{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산업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시장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사업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공급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수요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생산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전달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저장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거래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판매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}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키워드로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Web of Science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에서 약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13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만개 수집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(2016~2018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pPr marL="342900" indent="-342900" fontAlgn="base" latinLnBrk="0">
              <a:spcBef>
                <a:spcPts val="1200"/>
              </a:spcBef>
              <a:buBlip>
                <a:blip r:embed="rId3"/>
              </a:buBlip>
              <a:defRPr/>
            </a:pP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B.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에너지 부문 </a:t>
            </a:r>
            <a:r>
              <a:rPr lang="ko-KR" altLang="en-US" sz="16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저널명을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이용하여 에너지 직접 관련 저널 초록 약 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만개 수집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7634" y="1340768"/>
            <a:ext cx="381065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에너지산업 부문 저널 초록 수집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7634" y="4149080"/>
            <a:ext cx="720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 latinLnBrk="0">
              <a:spcBef>
                <a:spcPts val="1200"/>
              </a:spcBef>
              <a:buBlip>
                <a:blip r:embed="rId3"/>
              </a:buBlip>
              <a:defRPr/>
            </a:pP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명사형 키워드를 중심으로 </a:t>
            </a:r>
            <a:r>
              <a:rPr lang="ko-KR" altLang="en-US" sz="16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미래신호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탐색</a:t>
            </a:r>
            <a:endParaRPr lang="en-US" altLang="ko-KR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1740" y="3573016"/>
            <a:ext cx="412324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저널 초록 단어들 중에서 명사 추출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1740" y="4951847"/>
            <a:ext cx="655980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에너지 저널 초록에서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digitalization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미래신호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탐색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384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분석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일부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39533" y="1471416"/>
          <a:ext cx="8064891" cy="4134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3783">
                  <a:extLst>
                    <a:ext uri="{9D8B030D-6E8A-4147-A177-3AD203B41FA5}">
                      <a16:colId xmlns:a16="http://schemas.microsoft.com/office/drawing/2014/main" val="2756512816"/>
                    </a:ext>
                  </a:extLst>
                </a:gridCol>
                <a:gridCol w="914444">
                  <a:extLst>
                    <a:ext uri="{9D8B030D-6E8A-4147-A177-3AD203B41FA5}">
                      <a16:colId xmlns:a16="http://schemas.microsoft.com/office/drawing/2014/main" val="1272350727"/>
                    </a:ext>
                  </a:extLst>
                </a:gridCol>
                <a:gridCol w="914444">
                  <a:extLst>
                    <a:ext uri="{9D8B030D-6E8A-4147-A177-3AD203B41FA5}">
                      <a16:colId xmlns:a16="http://schemas.microsoft.com/office/drawing/2014/main" val="2150791009"/>
                    </a:ext>
                  </a:extLst>
                </a:gridCol>
                <a:gridCol w="914444">
                  <a:extLst>
                    <a:ext uri="{9D8B030D-6E8A-4147-A177-3AD203B41FA5}">
                      <a16:colId xmlns:a16="http://schemas.microsoft.com/office/drawing/2014/main" val="3966834508"/>
                    </a:ext>
                  </a:extLst>
                </a:gridCol>
                <a:gridCol w="914444">
                  <a:extLst>
                    <a:ext uri="{9D8B030D-6E8A-4147-A177-3AD203B41FA5}">
                      <a16:colId xmlns:a16="http://schemas.microsoft.com/office/drawing/2014/main" val="2248219848"/>
                    </a:ext>
                  </a:extLst>
                </a:gridCol>
                <a:gridCol w="799119">
                  <a:extLst>
                    <a:ext uri="{9D8B030D-6E8A-4147-A177-3AD203B41FA5}">
                      <a16:colId xmlns:a16="http://schemas.microsoft.com/office/drawing/2014/main" val="62921208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543339275"/>
                    </a:ext>
                  </a:extLst>
                </a:gridCol>
                <a:gridCol w="1152125">
                  <a:extLst>
                    <a:ext uri="{9D8B030D-6E8A-4147-A177-3AD203B41FA5}">
                      <a16:colId xmlns:a16="http://schemas.microsoft.com/office/drawing/2014/main" val="3878176574"/>
                    </a:ext>
                  </a:extLst>
                </a:gridCol>
              </a:tblGrid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keyword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 smtClean="0">
                          <a:effectLst/>
                        </a:rPr>
                        <a:t>RE_Rank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lift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inc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R_RANK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R_INC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signal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1523481062"/>
                  </a:ext>
                </a:extLst>
              </a:tr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blockchain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2307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13.8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15.7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weak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116636"/>
                  </a:ext>
                </a:extLst>
              </a:tr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fog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3464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25.8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10.6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weak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417466"/>
                  </a:ext>
                </a:extLst>
              </a:tr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microbattery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3383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11.6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10.2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weak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546344"/>
                  </a:ext>
                </a:extLst>
              </a:tr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piezoelectric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1773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4.7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strong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2397508616"/>
                  </a:ext>
                </a:extLst>
              </a:tr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nanogenerator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1191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7.9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strong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1182024427"/>
                  </a:ext>
                </a:extLst>
              </a:tr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teng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1252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6.0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strong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4284020769"/>
                  </a:ext>
                </a:extLst>
              </a:tr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lstm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3874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10.3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1.2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weak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568590"/>
                  </a:ext>
                </a:extLst>
              </a:tr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robot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4605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10.3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weak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274214"/>
                  </a:ext>
                </a:extLst>
              </a:tr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analytics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2375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5.9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weak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004434"/>
                  </a:ext>
                </a:extLst>
              </a:tr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leds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1986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12.6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strong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2374523131"/>
                  </a:ext>
                </a:extLst>
              </a:tr>
              <a:tr h="1794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sheath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2615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8.8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latent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396527507"/>
                  </a:ext>
                </a:extLst>
              </a:tr>
              <a:tr h="295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triboelectric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2147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7.0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well-known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1657141046"/>
                  </a:ext>
                </a:extLst>
              </a:tr>
              <a:tr h="295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polygeneration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1760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0.8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well-known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2527838666"/>
                  </a:ext>
                </a:extLst>
              </a:tr>
              <a:tr h="295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cloud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1330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6.6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0.5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well-known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659054001"/>
                  </a:ext>
                </a:extLst>
              </a:tr>
              <a:tr h="295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sensor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653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32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5.9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well-known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1485021361"/>
                  </a:ext>
                </a:extLst>
              </a:tr>
              <a:tr h="2952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harvesting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599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33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2.4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well-known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340135194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99792" y="566124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하단 일부 생략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533" y="1015121"/>
            <a:ext cx="308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smtClean="0"/>
              <a:t>기술 관련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644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분석 결과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9792" y="6066959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하단 일부 생략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533" y="1015121"/>
            <a:ext cx="308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1) </a:t>
            </a:r>
            <a:r>
              <a:rPr lang="ko-KR" altLang="en-US" dirty="0" smtClean="0"/>
              <a:t>기술 관련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611561" y="1547982"/>
          <a:ext cx="8352927" cy="44414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71">
                  <a:extLst>
                    <a:ext uri="{9D8B030D-6E8A-4147-A177-3AD203B41FA5}">
                      <a16:colId xmlns:a16="http://schemas.microsoft.com/office/drawing/2014/main" val="2202287724"/>
                    </a:ext>
                  </a:extLst>
                </a:gridCol>
                <a:gridCol w="6385641">
                  <a:extLst>
                    <a:ext uri="{9D8B030D-6E8A-4147-A177-3AD203B41FA5}">
                      <a16:colId xmlns:a16="http://schemas.microsoft.com/office/drawing/2014/main" val="15931087"/>
                    </a:ext>
                  </a:extLst>
                </a:gridCol>
                <a:gridCol w="1182715">
                  <a:extLst>
                    <a:ext uri="{9D8B030D-6E8A-4147-A177-3AD203B41FA5}">
                      <a16:colId xmlns:a16="http://schemas.microsoft.com/office/drawing/2014/main" val="296912502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262726437"/>
                    </a:ext>
                  </a:extLst>
                </a:gridCol>
              </a:tblGrid>
              <a:tr h="290833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</a:rPr>
                        <a:t>Block-chain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 Sustainable Home Energy Prosumer-Chain Methodology with Energy Tags over the </a:t>
                      </a:r>
                      <a:r>
                        <a:rPr lang="en-US" sz="1000" u="none" strike="noStrike" dirty="0" err="1">
                          <a:effectLst/>
                        </a:rPr>
                        <a:t>Blockchain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SUSTAINABILITY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1256518994"/>
                  </a:ext>
                </a:extLst>
              </a:tr>
              <a:tr h="29083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Blockchain Enhanced Emission Trading Framework in Fashion Apparel Manufacturing Industry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SUSTAINABILITY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4272403638"/>
                  </a:ext>
                </a:extLst>
              </a:tr>
              <a:tr h="331922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 Novel Electricity Transaction Mode of Microgrids Based on Blockchain and Continuous Double Auction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ENERGIES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3303107190"/>
                  </a:ext>
                </a:extLst>
              </a:tr>
              <a:tr h="331922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fog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5G-Based Transmission Power Control Mechanism in Fog Computing for Internet of Things Devices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SUSTAINABILITY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1683337923"/>
                  </a:ext>
                </a:extLst>
              </a:tr>
              <a:tr h="331922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An Efficient Energy Management Approach Using Fog-as-a-Service for Sharing Economy in a Smart Grid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ENERGIES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1262022078"/>
                  </a:ext>
                </a:extLst>
              </a:tr>
              <a:tr h="249744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Cloud-Fog-Based Smart Grid Model for Efficient Resource Management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SUSTAINABILITY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2042668294"/>
                  </a:ext>
                </a:extLst>
              </a:tr>
              <a:tr h="331922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smtClean="0">
                          <a:effectLst/>
                        </a:rPr>
                        <a:t>Micro-battery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Over-Stoichiometric NbO2 Nanoparticles for a High Energy and Power Density Lithium Microbattery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CHEMNANOMAT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3010859583"/>
                  </a:ext>
                </a:extLst>
              </a:tr>
              <a:tr h="39726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Atomic Layer Deposition of Functional Layers for on Chip 3D Li-Ion All Solid State Microbattery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ADVANCED </a:t>
                      </a:r>
                      <a:r>
                        <a:rPr lang="en-US" sz="1000" u="none" strike="noStrike" dirty="0" smtClean="0">
                          <a:effectLst/>
                        </a:rPr>
                        <a:t/>
                      </a:r>
                      <a:br>
                        <a:rPr lang="en-US" sz="1000" u="none" strike="noStrike" dirty="0" smtClean="0">
                          <a:effectLst/>
                        </a:rPr>
                      </a:br>
                      <a:r>
                        <a:rPr lang="en-US" sz="1000" u="none" strike="noStrike" dirty="0" smtClean="0">
                          <a:effectLst/>
                        </a:rPr>
                        <a:t>ENERGY</a:t>
                      </a:r>
                      <a:r>
                        <a:rPr lang="en-US" sz="1000" u="none" strike="noStrike" dirty="0">
                          <a:effectLst/>
                        </a:rPr>
                        <a:t> MATERIALS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33921470"/>
                  </a:ext>
                </a:extLst>
              </a:tr>
              <a:tr h="39726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An aqueous Zn-MnO2 rechargeable </a:t>
                      </a:r>
                      <a:r>
                        <a:rPr lang="en-US" sz="1000" u="none" strike="noStrike" dirty="0" err="1">
                          <a:effectLst/>
                        </a:rPr>
                        <a:t>microbattery</a:t>
                      </a:r>
                      <a:r>
                        <a:rPr lang="en-US" sz="1000" u="none" strike="noStrike" dirty="0">
                          <a:effectLst/>
                        </a:rPr>
                        <a:t> dagger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JOURNAL OF MATERIALS CHEMISTRY 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4178608960"/>
                  </a:ext>
                </a:extLst>
              </a:tr>
              <a:tr h="594296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lstm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 nonlinear hybrid wind speed forecasting model using LSTM network, hysteretic ELM and Differential Evolution algorithm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ENERGY CONVERSION AND </a:t>
                      </a:r>
                      <a:r>
                        <a:rPr lang="en-US" sz="1000" u="none" strike="noStrike" dirty="0" smtClean="0">
                          <a:effectLst/>
                        </a:rPr>
                        <a:t/>
                      </a:r>
                      <a:br>
                        <a:rPr lang="en-US" sz="1000" u="none" strike="noStrike" dirty="0" smtClean="0">
                          <a:effectLst/>
                        </a:rPr>
                      </a:br>
                      <a:r>
                        <a:rPr lang="en-US" sz="1000" u="none" strike="noStrike" dirty="0" smtClean="0">
                          <a:effectLst/>
                        </a:rPr>
                        <a:t>MANAGEMENT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660506035"/>
                  </a:ext>
                </a:extLst>
              </a:tr>
              <a:tr h="49627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Optimal Deep Learning LSTM Model for Electric Load Forecasting using Feature Selection and Genetic Algorithm: Comparison with Machine Learning Approaches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ENERGIES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126604350"/>
                  </a:ext>
                </a:extLst>
              </a:tr>
              <a:tr h="39726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 comparative study of LSTM neural networks in forecasting day-ahead global horizontal irradiance with satellite data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SOLAR ENERGY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2018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83" marR="2483" marT="2483" marB="0" anchor="ctr"/>
                </a:tc>
                <a:extLst>
                  <a:ext uri="{0D108BD9-81ED-4DB2-BD59-A6C34878D82A}">
                    <a16:rowId xmlns:a16="http://schemas.microsoft.com/office/drawing/2014/main" val="392030233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55776" y="117865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&lt;Weak signal </a:t>
            </a:r>
            <a:r>
              <a:rPr lang="ko-KR" altLang="en-US" dirty="0" smtClean="0"/>
              <a:t>관련 유사 문헌 추출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618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0" y="1234324"/>
            <a:ext cx="8948946" cy="48873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https://statkclee.github.io/yonsei/data/R_Web_Crawling.pdf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56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39533" y="1471416"/>
          <a:ext cx="8064891" cy="4045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3783">
                  <a:extLst>
                    <a:ext uri="{9D8B030D-6E8A-4147-A177-3AD203B41FA5}">
                      <a16:colId xmlns:a16="http://schemas.microsoft.com/office/drawing/2014/main" val="2756512816"/>
                    </a:ext>
                  </a:extLst>
                </a:gridCol>
                <a:gridCol w="914444">
                  <a:extLst>
                    <a:ext uri="{9D8B030D-6E8A-4147-A177-3AD203B41FA5}">
                      <a16:colId xmlns:a16="http://schemas.microsoft.com/office/drawing/2014/main" val="1272350727"/>
                    </a:ext>
                  </a:extLst>
                </a:gridCol>
                <a:gridCol w="914444">
                  <a:extLst>
                    <a:ext uri="{9D8B030D-6E8A-4147-A177-3AD203B41FA5}">
                      <a16:colId xmlns:a16="http://schemas.microsoft.com/office/drawing/2014/main" val="2150791009"/>
                    </a:ext>
                  </a:extLst>
                </a:gridCol>
                <a:gridCol w="914444">
                  <a:extLst>
                    <a:ext uri="{9D8B030D-6E8A-4147-A177-3AD203B41FA5}">
                      <a16:colId xmlns:a16="http://schemas.microsoft.com/office/drawing/2014/main" val="3966834508"/>
                    </a:ext>
                  </a:extLst>
                </a:gridCol>
                <a:gridCol w="914444">
                  <a:extLst>
                    <a:ext uri="{9D8B030D-6E8A-4147-A177-3AD203B41FA5}">
                      <a16:colId xmlns:a16="http://schemas.microsoft.com/office/drawing/2014/main" val="2248219848"/>
                    </a:ext>
                  </a:extLst>
                </a:gridCol>
                <a:gridCol w="799119">
                  <a:extLst>
                    <a:ext uri="{9D8B030D-6E8A-4147-A177-3AD203B41FA5}">
                      <a16:colId xmlns:a16="http://schemas.microsoft.com/office/drawing/2014/main" val="62921208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543339275"/>
                    </a:ext>
                  </a:extLst>
                </a:gridCol>
                <a:gridCol w="1152125">
                  <a:extLst>
                    <a:ext uri="{9D8B030D-6E8A-4147-A177-3AD203B41FA5}">
                      <a16:colId xmlns:a16="http://schemas.microsoft.com/office/drawing/2014/main" val="3878176574"/>
                    </a:ext>
                  </a:extLst>
                </a:gridCol>
              </a:tblGrid>
              <a:tr h="251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keyword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smtClean="0">
                          <a:effectLst/>
                        </a:rPr>
                        <a:t>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 smtClean="0">
                          <a:effectLst/>
                        </a:rPr>
                        <a:t>RE_Rank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lift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inc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R_RANK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R_INC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signal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55" marR="8155" marT="8155" marB="0" anchor="ctr"/>
                </a:tc>
                <a:extLst>
                  <a:ext uri="{0D108BD9-81ED-4DB2-BD59-A6C34878D82A}">
                    <a16:rowId xmlns:a16="http://schemas.microsoft.com/office/drawing/2014/main" val="1523481062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households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strong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116636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occupants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strong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417466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prosumers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strong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546344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smes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1737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24.9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weak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508616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peer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1645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10.3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weak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024427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dsos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latent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020769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conglomerates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8084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latent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568590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homeowners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2236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latent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274214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consumers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well-known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004434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dwellings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well-known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523131"/>
                  </a:ext>
                </a:extLst>
              </a:tr>
              <a:tr h="2533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well-known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27507"/>
                  </a:ext>
                </a:extLst>
              </a:tr>
              <a:tr h="335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well-known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141046"/>
                  </a:ext>
                </a:extLst>
              </a:tr>
              <a:tr h="335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customers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well-known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838666"/>
                  </a:ext>
                </a:extLst>
              </a:tr>
              <a:tr h="3355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university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well-known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54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99792" y="566124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</a:t>
            </a:r>
            <a:r>
              <a:rPr lang="ko-KR" altLang="en-US" dirty="0" smtClean="0"/>
              <a:t>하단 일부 생략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533" y="1015121"/>
            <a:ext cx="308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이해관계자 관련</a:t>
            </a:r>
            <a:endParaRPr lang="ko-KR" altLang="en-US" dirty="0"/>
          </a:p>
        </p:txBody>
      </p:sp>
      <p:sp>
        <p:nvSpPr>
          <p:cNvPr id="10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분석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일부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151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03548" y="1700808"/>
          <a:ext cx="8352927" cy="33089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71">
                  <a:extLst>
                    <a:ext uri="{9D8B030D-6E8A-4147-A177-3AD203B41FA5}">
                      <a16:colId xmlns:a16="http://schemas.microsoft.com/office/drawing/2014/main" val="2202287724"/>
                    </a:ext>
                  </a:extLst>
                </a:gridCol>
                <a:gridCol w="6385641">
                  <a:extLst>
                    <a:ext uri="{9D8B030D-6E8A-4147-A177-3AD203B41FA5}">
                      <a16:colId xmlns:a16="http://schemas.microsoft.com/office/drawing/2014/main" val="15931087"/>
                    </a:ext>
                  </a:extLst>
                </a:gridCol>
                <a:gridCol w="1182715">
                  <a:extLst>
                    <a:ext uri="{9D8B030D-6E8A-4147-A177-3AD203B41FA5}">
                      <a16:colId xmlns:a16="http://schemas.microsoft.com/office/drawing/2014/main" val="2969125027"/>
                    </a:ext>
                  </a:extLst>
                </a:gridCol>
                <a:gridCol w="369600">
                  <a:extLst>
                    <a:ext uri="{9D8B030D-6E8A-4147-A177-3AD203B41FA5}">
                      <a16:colId xmlns:a16="http://schemas.microsoft.com/office/drawing/2014/main" val="2262726437"/>
                    </a:ext>
                  </a:extLst>
                </a:gridCol>
              </a:tblGrid>
              <a:tr h="526683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How to Assess Market Readiness for an Innovative Solution: The Case of Heat Recovery Technologies for SMEs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SUSTAINABILITY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6518994"/>
                  </a:ext>
                </a:extLst>
              </a:tr>
              <a:tr h="52668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A network approach to overcoming barriers to market engagement for SMEs in energy efficiency initiatives 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such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 as the Green Deal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ENERGY POLICY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2403638"/>
                  </a:ext>
                </a:extLst>
              </a:tr>
              <a:tr h="60109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Factors Promoting Environmental Responsibility in European SMEs: The Effect on Performance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SUSTAINABILITY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3107190"/>
                  </a:ext>
                </a:extLst>
              </a:tr>
              <a:tr h="601093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Local electricity market designs for peer-to-peer trading: The role of battery flexibility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APPLIED ENERGY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3337923"/>
                  </a:ext>
                </a:extLst>
              </a:tr>
              <a:tr h="60109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The diffusion of consumer innovation in sustainable energy technologies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JOURNAL OF 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</a:b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CLEANER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</a:b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PRODUCTION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2022078"/>
                  </a:ext>
                </a:extLst>
              </a:tr>
              <a:tr h="4522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Radical Prosumer Innovations in the Electricity Sector and the Impact on Prosumer Regulation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SUSTAINABILITY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ea typeface="맑은 고딕" panose="020B0503020000020004" pitchFamily="50" charset="-127"/>
                        </a:rPr>
                        <a:t>2017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266829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55775" y="133147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&lt;Weak signal </a:t>
            </a:r>
            <a:r>
              <a:rPr lang="ko-KR" altLang="en-US" dirty="0" smtClean="0"/>
              <a:t>관련 유사 문헌 추출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9533" y="1015121"/>
            <a:ext cx="308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이해관계자 관련</a:t>
            </a:r>
            <a:endParaRPr lang="ko-KR" altLang="en-US" dirty="0"/>
          </a:p>
        </p:txBody>
      </p:sp>
      <p:sp>
        <p:nvSpPr>
          <p:cNvPr id="7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분석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결과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일부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493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467544" y="2420888"/>
            <a:ext cx="8064896" cy="151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1pPr>
            <a:lvl2pPr marL="639763" indent="-273050" algn="l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2pPr>
            <a:lvl3pPr indent="-228600" algn="l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3pPr>
            <a:lvl4pPr indent="-228600" algn="l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4pPr>
            <a:lvl5pPr indent="-228600" algn="l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endParaRPr lang="en-US" altLang="ko-KR" sz="2800" dirty="0" smtClean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sz="28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800" dirty="0" err="1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약신호의</a:t>
            </a:r>
            <a:r>
              <a:rPr lang="ko-KR" altLang="en-US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강신호 전환 가능성 예측</a:t>
            </a:r>
            <a:endParaRPr kumimoji="0" lang="en-US" altLang="ko-KR" sz="28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844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99592" y="1412776"/>
            <a:ext cx="391564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ea typeface="맑은 고딕" panose="020B0503020000020004" pitchFamily="50" charset="-127"/>
              </a:rPr>
              <a:t>분석 자료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15616" y="2060848"/>
            <a:ext cx="737224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spcAft>
                <a:spcPts val="1200"/>
              </a:spcAft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en-US" altLang="ko-KR" b="1" dirty="0">
                <a:ea typeface="맑은 고딕" panose="020B0503020000020004" pitchFamily="50" charset="-127"/>
              </a:rPr>
              <a:t>Radian6 DB</a:t>
            </a:r>
            <a:r>
              <a:rPr lang="ko-KR" altLang="en-US" b="1" dirty="0">
                <a:ea typeface="맑은 고딕" panose="020B0503020000020004" pitchFamily="50" charset="-127"/>
              </a:rPr>
              <a:t>에서 수집한 </a:t>
            </a:r>
            <a:r>
              <a:rPr lang="ko-KR" altLang="en-US" b="1" dirty="0" smtClean="0">
                <a:ea typeface="맑은 고딕" panose="020B0503020000020004" pitchFamily="50" charset="-127"/>
              </a:rPr>
              <a:t>영문기사</a:t>
            </a:r>
            <a:endParaRPr lang="en-US" altLang="ko-KR" b="1" dirty="0" smtClean="0"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50000"/>
              </a:lnSpc>
              <a:spcAft>
                <a:spcPts val="1200"/>
              </a:spcAft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ea typeface="맑은 고딕" panose="020B0503020000020004" pitchFamily="50" charset="-127"/>
              </a:rPr>
              <a:t>검색키워드 </a:t>
            </a:r>
            <a:r>
              <a:rPr lang="en-US" altLang="ko-KR" b="1" dirty="0">
                <a:ea typeface="맑은 고딕" panose="020B0503020000020004" pitchFamily="50" charset="-127"/>
              </a:rPr>
              <a:t>: </a:t>
            </a:r>
            <a:r>
              <a:rPr lang="en-US" altLang="ko-KR" b="1" dirty="0" smtClean="0">
                <a:ea typeface="맑은 고딕" panose="020B0503020000020004" pitchFamily="50" charset="-127"/>
              </a:rPr>
              <a:t>electric industry; electricity </a:t>
            </a:r>
            <a:r>
              <a:rPr lang="en-US" altLang="ko-KR" b="1" dirty="0">
                <a:ea typeface="맑은 고딕" panose="020B0503020000020004" pitchFamily="50" charset="-127"/>
              </a:rPr>
              <a:t>industry; power industry; energy industry</a:t>
            </a:r>
          </a:p>
          <a:p>
            <a:pPr marL="285750" indent="-285750" fontAlgn="base">
              <a:lnSpc>
                <a:spcPct val="150000"/>
              </a:lnSpc>
              <a:spcAft>
                <a:spcPts val="1200"/>
              </a:spcAft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ko-KR" altLang="en-US" b="1" dirty="0">
                <a:ea typeface="맑은 고딕" panose="020B0503020000020004" pitchFamily="50" charset="-127"/>
              </a:rPr>
              <a:t>수집데이터 </a:t>
            </a:r>
            <a:r>
              <a:rPr lang="en-US" altLang="ko-KR" b="1" dirty="0">
                <a:ea typeface="맑은 고딕" panose="020B0503020000020004" pitchFamily="50" charset="-127"/>
              </a:rPr>
              <a:t>:</a:t>
            </a:r>
            <a:r>
              <a:rPr lang="ko-KR" altLang="en-US" b="1" dirty="0"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ea typeface="맑은 고딕" panose="020B0503020000020004" pitchFamily="50" charset="-127"/>
              </a:rPr>
              <a:t>12</a:t>
            </a:r>
            <a:r>
              <a:rPr lang="ko-KR" altLang="en-US" b="1" dirty="0">
                <a:ea typeface="맑은 고딕" panose="020B0503020000020004" pitchFamily="50" charset="-127"/>
              </a:rPr>
              <a:t>만 </a:t>
            </a:r>
            <a:r>
              <a:rPr lang="ko-KR" altLang="en-US" b="1" dirty="0" smtClean="0">
                <a:ea typeface="맑은 고딕" panose="020B0503020000020004" pitchFamily="50" charset="-127"/>
              </a:rPr>
              <a:t>여 개</a:t>
            </a:r>
            <a:endParaRPr lang="en-US" altLang="ko-KR" b="1" dirty="0" smtClean="0"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50000"/>
              </a:lnSpc>
              <a:spcAft>
                <a:spcPts val="1200"/>
              </a:spcAft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ea typeface="맑은 고딕" panose="020B0503020000020004" pitchFamily="50" charset="-127"/>
              </a:rPr>
              <a:t>데이터 기간</a:t>
            </a:r>
            <a:r>
              <a:rPr lang="en-US" altLang="ko-KR" b="1" dirty="0" smtClean="0">
                <a:ea typeface="맑은 고딕" panose="020B0503020000020004" pitchFamily="50" charset="-127"/>
              </a:rPr>
              <a:t>: </a:t>
            </a:r>
            <a:r>
              <a:rPr lang="en-US" altLang="ko-KR" b="1" dirty="0" smtClean="0"/>
              <a:t>2010~2016</a:t>
            </a:r>
            <a:r>
              <a:rPr lang="ko-KR" altLang="en-US" b="1" dirty="0" smtClean="0"/>
              <a:t>년</a:t>
            </a:r>
            <a:endParaRPr lang="en-US" altLang="ko-KR" b="1" dirty="0" smtClean="0"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50000"/>
              </a:lnSpc>
              <a:spcAft>
                <a:spcPts val="1200"/>
              </a:spcAft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ea typeface="맑은 고딕" panose="020B0503020000020004" pitchFamily="50" charset="-127"/>
              </a:rPr>
              <a:t>명사 별도 추출</a:t>
            </a:r>
            <a:endParaRPr lang="en-US" altLang="ko-KR" b="1" dirty="0" smtClean="0"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50000"/>
              </a:lnSpc>
              <a:spcAft>
                <a:spcPts val="1200"/>
              </a:spcAft>
              <a:buClr>
                <a:srgbClr val="00B0F0"/>
              </a:buClr>
              <a:buFont typeface="Wingdings" panose="05000000000000000000" pitchFamily="2" charset="2"/>
              <a:buChar char="l"/>
            </a:pPr>
            <a:r>
              <a:rPr lang="ko-KR" altLang="en-US" b="1" dirty="0" smtClean="0">
                <a:ea typeface="맑은 고딕" panose="020B0503020000020004" pitchFamily="50" charset="-127"/>
              </a:rPr>
              <a:t>상위단어 </a:t>
            </a:r>
            <a:r>
              <a:rPr lang="en-US" altLang="ko-KR" b="1" dirty="0" smtClean="0">
                <a:ea typeface="맑은 고딕" panose="020B0503020000020004" pitchFamily="50" charset="-127"/>
              </a:rPr>
              <a:t>100~1,000</a:t>
            </a:r>
            <a:r>
              <a:rPr lang="ko-KR" altLang="en-US" b="1" dirty="0" smtClean="0">
                <a:ea typeface="맑은 고딕" panose="020B0503020000020004" pitchFamily="50" charset="-127"/>
              </a:rPr>
              <a:t>개 </a:t>
            </a:r>
            <a:r>
              <a:rPr lang="ko-KR" altLang="en-US" b="1" dirty="0" err="1" smtClean="0">
                <a:ea typeface="맑은 고딕" panose="020B0503020000020004" pitchFamily="50" charset="-127"/>
              </a:rPr>
              <a:t>재추출</a:t>
            </a:r>
            <a:endParaRPr lang="en-US" altLang="ko-KR" b="1" dirty="0"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4319" y="562506"/>
            <a:ext cx="7679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0325">
              <a:buSzPct val="100000"/>
              <a:defRPr/>
            </a:pPr>
            <a:r>
              <a:rPr lang="ko-KR" altLang="en-US" sz="2800" b="1" kern="0" spc="-150" dirty="0" err="1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약신호</a:t>
            </a:r>
            <a:r>
              <a:rPr lang="en-US" altLang="ko-KR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  <a:sym typeface="Wingdings" panose="05000000000000000000" pitchFamily="2" charset="2"/>
              </a:rPr>
              <a:t>강신호 전환 가능성 </a:t>
            </a:r>
            <a:r>
              <a:rPr lang="ko-KR" altLang="en-US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  <a:sym typeface="Wingdings" panose="05000000000000000000" pitchFamily="2" charset="2"/>
              </a:rPr>
              <a:t>분석 </a:t>
            </a:r>
            <a:r>
              <a:rPr lang="en-US" altLang="ko-KR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  <a:sym typeface="Wingdings" panose="05000000000000000000" pitchFamily="2" charset="2"/>
              </a:rPr>
              <a:t>(2017</a:t>
            </a:r>
            <a:r>
              <a:rPr lang="ko-KR" altLang="en-US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  <a:sym typeface="Wingdings" panose="05000000000000000000" pitchFamily="2" charset="2"/>
              </a:rPr>
              <a:t>년 연구</a:t>
            </a:r>
            <a:r>
              <a:rPr lang="en-US" altLang="ko-KR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endParaRPr lang="en-US" altLang="ko-KR" sz="2800" b="1" kern="0" spc="-15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EF7A-CB97-4715-ABBF-61142EB14971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3390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79377" y="1691464"/>
                <a:ext cx="7632848" cy="1380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200000"/>
                  </a:lnSpc>
                  <a:buClr>
                    <a:srgbClr val="00B0F0"/>
                  </a:buClr>
                  <a:buFont typeface="Wingdings" pitchFamily="2" charset="2"/>
                  <a:buChar char="l"/>
                </a:pPr>
                <a:r>
                  <a:rPr lang="ko-KR" altLang="en-US" sz="1600" dirty="0" smtClean="0">
                    <a:latin typeface="-윤명조340" panose="02030504000101010101" pitchFamily="18" charset="-127"/>
                    <a:ea typeface="-윤명조340" panose="02030504000101010101" pitchFamily="18" charset="-127"/>
                  </a:rPr>
                  <a:t>종속변수</a:t>
                </a:r>
                <a:endParaRPr lang="en-US" altLang="ko-KR" sz="1600" dirty="0" smtClean="0">
                  <a:latin typeface="-윤명조340" panose="02030504000101010101" pitchFamily="18" charset="-127"/>
                  <a:ea typeface="-윤명조340" panose="02030504000101010101" pitchFamily="18" charset="-127"/>
                </a:endParaRPr>
              </a:p>
              <a:p>
                <a:pPr marL="800100" lvl="1" indent="-342900" algn="just">
                  <a:buClr>
                    <a:srgbClr val="00B0F0"/>
                  </a:buClr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-윤명조340" panose="02030504000101010101" pitchFamily="18" charset="-127"/>
                      </a:rPr>
                      <m:t>𝑦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-윤명조340" panose="02030504000101010101" pitchFamily="18" charset="-127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-윤명조340" panose="02030504000101010101" pitchFamily="18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</m:ctrlPr>
                          </m:eqArr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1,      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𝑓𝑟𝑜𝑚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𝑤𝑒𝑎𝑘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𝑠𝑖𝑔𝑛𝑎𝑙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𝑡𝑜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𝑠𝑡𝑟𝑜𝑛𝑔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  </m:t>
                            </m:r>
                          </m:e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0,     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𝑜𝑡h𝑒𝑟𝑤𝑖𝑠𝑒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-윤명조340" panose="02030504000101010101" pitchFamily="18" charset="-127"/>
                              </a:rPr>
                              <m:t>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600" i="1" dirty="0" smtClean="0">
                  <a:latin typeface="Cambria Math" panose="02040503050406030204" pitchFamily="18" charset="0"/>
                  <a:ea typeface="-윤명조340" panose="02030504000101010101" pitchFamily="18" charset="-127"/>
                </a:endParaRPr>
              </a:p>
              <a:p>
                <a:pPr algn="just">
                  <a:spcAft>
                    <a:spcPts val="1200"/>
                  </a:spcAft>
                  <a:buClr>
                    <a:srgbClr val="00B0F0"/>
                  </a:buClr>
                </a:pPr>
                <a:endParaRPr lang="en-US" altLang="ko-KR" sz="1600" dirty="0" smtClean="0">
                  <a:latin typeface="-윤명조340" panose="02030504000101010101" pitchFamily="18" charset="-127"/>
                  <a:ea typeface="-윤명조34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77" y="1691464"/>
                <a:ext cx="7632848" cy="1380250"/>
              </a:xfrm>
              <a:prstGeom prst="rect">
                <a:avLst/>
              </a:prstGeom>
              <a:blipFill>
                <a:blip r:embed="rId2"/>
                <a:stretch>
                  <a:fillRect l="-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179512" y="2852936"/>
            <a:ext cx="76328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Clr>
                <a:srgbClr val="00B0F0"/>
              </a:buClr>
              <a:buFont typeface="Wingdings" pitchFamily="2" charset="2"/>
              <a:buChar char="l"/>
            </a:pPr>
            <a:r>
              <a:rPr lang="ko-KR" altLang="en-US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독립변수</a:t>
            </a:r>
            <a:endParaRPr lang="en-US" altLang="ko-KR" sz="1600" dirty="0" smtClean="0">
              <a:latin typeface="-윤명조340" panose="02030504000101010101" pitchFamily="18" charset="-127"/>
              <a:ea typeface="-윤명조340" panose="02030504000101010101" pitchFamily="18" charset="-127"/>
            </a:endParaRP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TF</a:t>
            </a: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DF</a:t>
            </a: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TFDF rank</a:t>
            </a: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Support</a:t>
            </a: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Confidence</a:t>
            </a: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Lift</a:t>
            </a: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Increase rate</a:t>
            </a: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SD of the increase rate</a:t>
            </a: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…</a:t>
            </a: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endParaRPr lang="en-US" altLang="ko-KR" sz="1600" dirty="0" smtClean="0"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3968" y="1705459"/>
            <a:ext cx="3384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B0F0"/>
              </a:buClr>
              <a:buFont typeface="Wingdings" pitchFamily="2" charset="2"/>
              <a:buChar char="l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Naïve </a:t>
            </a:r>
            <a:r>
              <a:rPr lang="en-US" altLang="ko-KR" sz="1600" dirty="0" err="1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bayes</a:t>
            </a:r>
            <a:endParaRPr lang="en-US" altLang="ko-KR" sz="1600" dirty="0" smtClean="0"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98675" y="3129355"/>
            <a:ext cx="4261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B0F0"/>
              </a:buClr>
              <a:buFont typeface="Wingdings" pitchFamily="2" charset="2"/>
              <a:buChar char="l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Support Vector Machine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321934" y="4580990"/>
            <a:ext cx="40939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B0F0"/>
              </a:buClr>
              <a:buFont typeface="Wingdings" pitchFamily="2" charset="2"/>
              <a:buChar char="l"/>
            </a:pPr>
            <a:r>
              <a:rPr lang="en-US" altLang="ko-KR" sz="1600" dirty="0" smtClean="0">
                <a:latin typeface="-윤명조340" panose="02030504000101010101" pitchFamily="18" charset="-127"/>
                <a:ea typeface="-윤명조340" panose="02030504000101010101" pitchFamily="18" charset="-127"/>
              </a:rPr>
              <a:t>Decision Tree</a:t>
            </a:r>
            <a:endParaRPr lang="en-US" altLang="ko-KR" sz="1600" dirty="0" smtClean="0">
              <a:latin typeface="-윤명조340" panose="02030504000101010101" pitchFamily="18" charset="-127"/>
              <a:ea typeface="-윤명조340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48" y="2247159"/>
            <a:ext cx="2581275" cy="542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90" y="3619742"/>
            <a:ext cx="4413543" cy="5776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4319" y="562506"/>
            <a:ext cx="7679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0325">
              <a:buSzPct val="100000"/>
              <a:defRPr/>
            </a:pPr>
            <a:r>
              <a:rPr lang="ko-KR" altLang="en-US" sz="2800" b="1" kern="0" spc="-150" dirty="0" err="1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약신호</a:t>
            </a:r>
            <a:r>
              <a:rPr lang="en-US" altLang="ko-KR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  <a:sym typeface="Wingdings" panose="05000000000000000000" pitchFamily="2" charset="2"/>
              </a:rPr>
              <a:t>강신호 전환 가능성 분석</a:t>
            </a:r>
            <a:endParaRPr lang="en-US" altLang="ko-KR" sz="2800" b="1" kern="0" spc="-15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EF7A-CB97-4715-ABBF-61142EB14971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8143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1520" y="764704"/>
          <a:ext cx="8537672" cy="5986160"/>
        </p:xfrm>
        <a:graphic>
          <a:graphicData uri="http://schemas.openxmlformats.org/drawingml/2006/table">
            <a:tbl>
              <a:tblPr/>
              <a:tblGrid>
                <a:gridCol w="508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4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0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변수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TF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(term frequency)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단어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term) 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빈도수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DF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(document frequency)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(document, 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여기에서는 기사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빈도수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rank_TFDF</a:t>
                      </a:r>
                      <a:endParaRPr 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단어빈도 순위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문서빈도 순위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)/2</a:t>
                      </a:r>
                      <a:endParaRPr lang="ko-KR" alt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p10_TFDF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rank_TFDF</a:t>
                      </a: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/ </a:t>
                      </a:r>
                      <a:r>
                        <a:rPr lang="ko-KR" alt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단어수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*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7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Supp</a:t>
                      </a:r>
                      <a:endParaRPr 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(Support)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지지도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; P(A and B); 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단어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A(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여기에서는 “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electric”)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특정 단어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함께 나오는 문서 수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문서 수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7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Conf</a:t>
                      </a:r>
                      <a:endParaRPr 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(Confidence)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신뢰도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; P(B|A); 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단어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A(“electric”)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특정 단어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함께 포함된 문서 수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단어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A(“electric”)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포함된 문서 수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7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Lift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향상도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; P(B|A)/P(B); 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문서에서 단어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들어있을 때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포함될 확률과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단어가 임의로 선택될 확률의 비율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p10_Lift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Lift 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단어수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*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sqrt</a:t>
                      </a: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Supp</a:t>
                      </a: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* Lift)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7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IncRate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(Increase rate)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별도로 설정한 기간 내에서 </a:t>
                      </a:r>
                      <a:r>
                        <a:rPr lang="en-US" altLang="ko-KR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rank_TFDF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기하평균 증가율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1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IncRate SD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(Increase rate standard deviation)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IncRate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표준편차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p10_Inc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IncRate</a:t>
                      </a: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순위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단어수</a:t>
                      </a: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* </a:t>
                      </a:r>
                      <a:r>
                        <a:rPr lang="en-US" altLang="ko-KR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TFDF_Inc</a:t>
                      </a:r>
                      <a:endParaRPr 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sqrt</a:t>
                      </a: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((10.5-p10_TFDF) * p10_Inc)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diff_TFDF_Inc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|(10.5-p10_TFDF) - p10_Inc|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penalty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TFDF_Inc</a:t>
                      </a: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/ (diff_TFDF_Inc+0.05)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5021" marR="5021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term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단어</a:t>
                      </a:r>
                    </a:p>
                  </a:txBody>
                  <a:tcPr marL="45724" marR="45724" marT="12641" marB="1264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10147" y="102887"/>
            <a:ext cx="7679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0325">
              <a:buSzPct val="100000"/>
              <a:defRPr/>
            </a:pPr>
            <a:r>
              <a:rPr lang="ko-KR" altLang="en-US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주요 변수</a:t>
            </a:r>
            <a:endParaRPr lang="en-US" altLang="ko-KR" sz="2800" b="1" kern="0" spc="-15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EF7A-CB97-4715-ABBF-61142EB14971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135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79512" y="1883680"/>
          <a:ext cx="8838560" cy="3789045"/>
        </p:xfrm>
        <a:graphic>
          <a:graphicData uri="http://schemas.openxmlformats.org/drawingml/2006/table">
            <a:tbl>
              <a:tblPr/>
              <a:tblGrid>
                <a:gridCol w="30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8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39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39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39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keyword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rank_tfdf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LIFT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IncRate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Transition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advanced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3.0906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aims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3.0906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alberta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0.2465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3.3708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alliance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1.0649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2.9764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1.0757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assets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2.1513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3.2621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association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3.1618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benefit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3.1618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breaks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budget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3.0906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campaign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3.2941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capacity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2.6294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3.0536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3.0155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center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2.9764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1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chinese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2012-01-01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3.3858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340472" y="1268760"/>
            <a:ext cx="532859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 smtClean="0">
                <a:solidFill>
                  <a:srgbClr val="00B050"/>
                </a:solidFill>
                <a:ea typeface="맑은 고딕" panose="020B0503020000020004" pitchFamily="50" charset="-127"/>
              </a:rPr>
              <a:t>데이터셋</a:t>
            </a:r>
            <a:r>
              <a:rPr lang="ko-KR" altLang="en-US" b="1" dirty="0" smtClean="0">
                <a:solidFill>
                  <a:srgbClr val="00B050"/>
                </a:solidFill>
                <a:ea typeface="맑은 고딕" panose="020B0503020000020004" pitchFamily="50" charset="-127"/>
              </a:rPr>
              <a:t> 예시</a:t>
            </a:r>
            <a:endParaRPr lang="ko-KR" altLang="en-US" b="1" dirty="0">
              <a:solidFill>
                <a:srgbClr val="00B050"/>
              </a:solidFill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0147" y="102887"/>
            <a:ext cx="7679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0325">
              <a:buSzPct val="100000"/>
              <a:defRPr/>
            </a:pPr>
            <a:r>
              <a:rPr lang="ko-KR" altLang="en-US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주요 변수</a:t>
            </a:r>
            <a:endParaRPr lang="en-US" altLang="ko-KR" sz="2800" b="1" kern="0" spc="-15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EF7A-CB97-4715-ABBF-61142EB14971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926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47669" y="1345896"/>
            <a:ext cx="2936980" cy="454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Clr>
                <a:srgbClr val="00B0F0"/>
              </a:buClr>
              <a:buFont typeface="Wingdings" pitchFamily="2" charset="2"/>
              <a:buChar char="l"/>
            </a:pP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 smtClean="0">
                <a:latin typeface="+mn-ea"/>
              </a:rPr>
              <a:t>단계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변수 조합 구성</a:t>
            </a:r>
            <a:endParaRPr lang="en-US" altLang="ko-KR" sz="1400" dirty="0" smtClean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611560" y="2007408"/>
          <a:ext cx="2211225" cy="38682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0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변수 개수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조합 수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       </a:t>
                      </a:r>
                      <a:r>
                        <a:rPr lang="en-US" altLang="ko-KR" sz="1400" u="none" strike="noStrike">
                          <a:effectLst/>
                        </a:rPr>
                        <a:t>120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       </a:t>
                      </a:r>
                      <a:r>
                        <a:rPr lang="en-US" altLang="ko-KR" sz="1400" u="none" strike="noStrike">
                          <a:effectLst/>
                        </a:rPr>
                        <a:t>560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     </a:t>
                      </a:r>
                      <a:r>
                        <a:rPr lang="en-US" altLang="ko-KR" sz="1400" u="none" strike="noStrike">
                          <a:effectLst/>
                        </a:rPr>
                        <a:t>1,820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     </a:t>
                      </a:r>
                      <a:r>
                        <a:rPr lang="en-US" altLang="ko-KR" sz="1400" u="none" strike="noStrike">
                          <a:effectLst/>
                        </a:rPr>
                        <a:t>4,368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    </a:t>
                      </a:r>
                      <a:r>
                        <a:rPr lang="en-US" altLang="ko-KR" sz="1400" u="none" strike="noStrike" dirty="0">
                          <a:effectLst/>
                        </a:rPr>
                        <a:t>8,008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  </a:t>
                      </a:r>
                      <a:r>
                        <a:rPr lang="en-US" altLang="ko-KR" sz="1400" u="none" strike="noStrike" dirty="0">
                          <a:effectLst/>
                        </a:rPr>
                        <a:t>11,440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  </a:t>
                      </a:r>
                      <a:r>
                        <a:rPr lang="en-US" altLang="ko-KR" sz="1400" u="none" strike="noStrike" dirty="0">
                          <a:effectLst/>
                        </a:rPr>
                        <a:t>12,870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effectLst/>
                        </a:rPr>
                        <a:t>   </a:t>
                      </a:r>
                      <a:r>
                        <a:rPr lang="en-US" altLang="ko-KR" sz="1400" u="none" strike="noStrike">
                          <a:effectLst/>
                        </a:rPr>
                        <a:t>11,440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    </a:t>
                      </a:r>
                      <a:r>
                        <a:rPr lang="en-US" altLang="ko-KR" sz="1400" u="none" strike="noStrike" dirty="0">
                          <a:effectLst/>
                        </a:rPr>
                        <a:t>8,008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    </a:t>
                      </a:r>
                      <a:r>
                        <a:rPr lang="en-US" altLang="ko-KR" sz="1400" u="none" strike="noStrike" dirty="0">
                          <a:effectLst/>
                        </a:rPr>
                        <a:t>4,368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    </a:t>
                      </a:r>
                      <a:r>
                        <a:rPr lang="en-US" altLang="ko-KR" sz="1400" u="none" strike="noStrike" dirty="0">
                          <a:effectLst/>
                        </a:rPr>
                        <a:t>1,820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      </a:t>
                      </a:r>
                      <a:r>
                        <a:rPr lang="en-US" altLang="ko-KR" sz="1400" u="none" strike="noStrike" dirty="0">
                          <a:effectLst/>
                        </a:rPr>
                        <a:t>560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      </a:t>
                      </a:r>
                      <a:r>
                        <a:rPr lang="en-US" altLang="ko-KR" sz="1400" u="none" strike="noStrike" dirty="0">
                          <a:effectLst/>
                        </a:rPr>
                        <a:t>120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        </a:t>
                      </a:r>
                      <a:r>
                        <a:rPr lang="en-US" altLang="ko-KR" sz="1400" u="none" strike="noStrike" dirty="0">
                          <a:effectLst/>
                        </a:rPr>
                        <a:t>16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         </a:t>
                      </a:r>
                      <a:r>
                        <a:rPr lang="en-US" altLang="ko-KR" sz="1400" u="none" strike="noStrike" dirty="0">
                          <a:effectLst/>
                        </a:rPr>
                        <a:t>1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Total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   </a:t>
                      </a:r>
                      <a:r>
                        <a:rPr lang="en-US" altLang="ko-KR" sz="1400" u="none" strike="noStrike" dirty="0">
                          <a:effectLst/>
                        </a:rPr>
                        <a:t>65,519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209667" y="1468792"/>
            <a:ext cx="33413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B0F0"/>
              </a:buClr>
              <a:buFont typeface="Wingdings" pitchFamily="2" charset="2"/>
              <a:buChar char="l"/>
            </a:pP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 smtClean="0">
                <a:latin typeface="+mn-ea"/>
              </a:rPr>
              <a:t>단계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조합별 분류모형의 </a:t>
            </a:r>
            <a:endParaRPr lang="en-US" altLang="ko-KR" sz="1400" dirty="0" smtClean="0">
              <a:latin typeface="+mn-ea"/>
            </a:endParaRPr>
          </a:p>
          <a:p>
            <a:pPr algn="just">
              <a:buClr>
                <a:srgbClr val="00B0F0"/>
              </a:buClr>
            </a:pPr>
            <a:r>
              <a:rPr lang="ko-KR" altLang="en-US" sz="1400" dirty="0" smtClean="0">
                <a:latin typeface="+mn-ea"/>
              </a:rPr>
              <a:t>              예측 정확도 최대치 비교</a:t>
            </a:r>
            <a:endParaRPr lang="en-US" altLang="ko-KR" sz="1400" dirty="0" smtClean="0">
              <a:latin typeface="+mn-ea"/>
            </a:endParaRP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endParaRPr lang="en-US" altLang="ko-KR" sz="1400" dirty="0" smtClean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669764" y="2007401"/>
          <a:ext cx="2166750" cy="3645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0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변수 개수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예측 정확도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7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221629" y="1496785"/>
            <a:ext cx="2654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B0F0"/>
              </a:buClr>
              <a:buFont typeface="Wingdings" pitchFamily="2" charset="2"/>
              <a:buChar char="l"/>
            </a:pPr>
            <a:r>
              <a:rPr lang="en-US" altLang="ko-KR" sz="1400" dirty="0" smtClean="0">
                <a:latin typeface="+mn-ea"/>
              </a:rPr>
              <a:t>3</a:t>
            </a:r>
            <a:r>
              <a:rPr lang="ko-KR" altLang="en-US" sz="1400" dirty="0" smtClean="0">
                <a:latin typeface="+mn-ea"/>
              </a:rPr>
              <a:t>단계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적정 변수조합 선택</a:t>
            </a:r>
            <a:endParaRPr lang="en-US" altLang="ko-KR" sz="1400" dirty="0" smtClean="0">
              <a:latin typeface="+mn-ea"/>
            </a:endParaRPr>
          </a:p>
          <a:p>
            <a:pPr marL="800100" lvl="1" indent="-342900" algn="just">
              <a:buClr>
                <a:srgbClr val="00B0F0"/>
              </a:buClr>
              <a:buFont typeface="Wingdings" panose="05000000000000000000" pitchFamily="2" charset="2"/>
              <a:buChar char="ü"/>
            </a:pPr>
            <a:endParaRPr lang="en-US" altLang="ko-KR" sz="1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59617" y="2020005"/>
            <a:ext cx="2220685" cy="36913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96170" y="3410606"/>
            <a:ext cx="18881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각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변수의 </a:t>
            </a:r>
            <a:r>
              <a:rPr lang="ko-KR" altLang="en-US" sz="1400" dirty="0" err="1" smtClean="0"/>
              <a:t>개수별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최대 예측 정확도를 </a:t>
            </a:r>
            <a:endParaRPr lang="en-US" altLang="ko-KR" sz="140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dirty="0" smtClean="0"/>
              <a:t>보여주는 조합 추출</a:t>
            </a:r>
            <a:endParaRPr lang="ko-KR" altLang="en-US" sz="1400" dirty="0"/>
          </a:p>
        </p:txBody>
      </p:sp>
      <p:sp>
        <p:nvSpPr>
          <p:cNvPr id="11" name="이등변 삼각형 10"/>
          <p:cNvSpPr/>
          <p:nvPr/>
        </p:nvSpPr>
        <p:spPr>
          <a:xfrm rot="5400000">
            <a:off x="1941378" y="3752089"/>
            <a:ext cx="2836506" cy="3186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5400000">
            <a:off x="4803376" y="3750209"/>
            <a:ext cx="2836506" cy="3186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611560" y="6093296"/>
            <a:ext cx="693909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en-US" altLang="ko-KR" b="1" dirty="0" smtClean="0">
                <a:ea typeface="맑은 고딕" panose="020B0503020000020004" pitchFamily="50" charset="-127"/>
              </a:rPr>
              <a:t>k-fold cross-validation </a:t>
            </a:r>
            <a:r>
              <a:rPr lang="ko-KR" altLang="en-US" b="1" dirty="0" smtClean="0">
                <a:ea typeface="맑은 고딕" panose="020B0503020000020004" pitchFamily="50" charset="-127"/>
              </a:rPr>
              <a:t>방식을 통한 모델 예측 정확도 제고</a:t>
            </a:r>
            <a:endParaRPr lang="ko-KR" altLang="en-US" b="1" dirty="0">
              <a:ea typeface="맑은 고딕" panose="020B0503020000020004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428058" y="1024481"/>
            <a:ext cx="6939099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▣ </a:t>
            </a:r>
            <a:r>
              <a:rPr lang="en-US" altLang="ko-KR" b="1" dirty="0" smtClean="0">
                <a:ea typeface="맑은 고딕" panose="020B0503020000020004" pitchFamily="50" charset="-127"/>
              </a:rPr>
              <a:t>Stepwise </a:t>
            </a:r>
            <a:r>
              <a:rPr lang="ko-KR" altLang="en-US" b="1" dirty="0" smtClean="0">
                <a:ea typeface="맑은 고딕" panose="020B0503020000020004" pitchFamily="50" charset="-127"/>
              </a:rPr>
              <a:t>방식 조합 선정</a:t>
            </a:r>
            <a:endParaRPr lang="ko-KR" altLang="en-US" b="1" dirty="0"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257880"/>
            <a:ext cx="7679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0325">
              <a:buSzPct val="100000"/>
              <a:defRPr/>
            </a:pPr>
            <a:r>
              <a:rPr lang="ko-KR" altLang="en-US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적정 조합 선정 및 </a:t>
            </a:r>
            <a:r>
              <a:rPr lang="en-US" altLang="ko-KR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k-fold cross validation </a:t>
            </a:r>
            <a:r>
              <a:rPr lang="ko-KR" altLang="en-US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적용</a:t>
            </a:r>
            <a:endParaRPr lang="en-US" altLang="ko-KR" sz="2800" b="1" kern="0" spc="-15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EF7A-CB97-4715-ABBF-61142EB14971}" type="slidenum">
              <a:rPr lang="ko-KR" altLang="en-US" smtClean="0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6211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67544" y="1916832"/>
          <a:ext cx="7868168" cy="1423416"/>
        </p:xfrm>
        <a:graphic>
          <a:graphicData uri="http://schemas.openxmlformats.org/drawingml/2006/table">
            <a:tbl>
              <a:tblPr/>
              <a:tblGrid>
                <a:gridCol w="1967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7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7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915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예측 값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1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1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실제 값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True Negatives (TN)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False </a:t>
                      </a:r>
                      <a:r>
                        <a:rPr lang="en-US" altLang="ko-KR" sz="1400" b="1" kern="0" spc="-4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Positive</a:t>
                      </a:r>
                      <a:r>
                        <a:rPr lang="en-US" sz="1400" b="1" kern="0" spc="-4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1" kern="0" spc="-4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FP)</a:t>
                      </a:r>
                      <a:endParaRPr 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False </a:t>
                      </a:r>
                      <a:r>
                        <a:rPr lang="en-US" altLang="ko-KR" sz="1400" b="1" kern="0" spc="-4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Negatives</a:t>
                      </a:r>
                      <a:r>
                        <a:rPr lang="en-US" sz="1400" b="1" kern="0" spc="-4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400" b="1" kern="0" spc="-4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FN)</a:t>
                      </a:r>
                      <a:endParaRPr 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True Positives (TP)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390049" y="4242454"/>
            <a:ext cx="4907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400" b="1" kern="0" spc="-40" dirty="0" smtClean="0">
                <a:solidFill>
                  <a:srgbClr val="000000"/>
                </a:solidFill>
                <a:latin typeface="+mn-ea"/>
              </a:rPr>
              <a:t>Sensitivity:</a:t>
            </a:r>
            <a:r>
              <a:rPr lang="ko-KR" altLang="en-US" sz="1400" b="1" kern="0" spc="-4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kern="0" spc="-40" dirty="0">
                <a:solidFill>
                  <a:srgbClr val="000000"/>
                </a:solidFill>
                <a:latin typeface="+mn-ea"/>
              </a:rPr>
              <a:t>실제 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Y </a:t>
            </a:r>
            <a:r>
              <a:rPr lang="ko-KR" altLang="en-US" sz="1400" b="1" kern="0" spc="-40" dirty="0">
                <a:solidFill>
                  <a:srgbClr val="000000"/>
                </a:solidFill>
                <a:latin typeface="+mn-ea"/>
              </a:rPr>
              <a:t>중에서 예측된 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Y</a:t>
            </a:r>
            <a:r>
              <a:rPr lang="ko-KR" altLang="en-US" sz="1400" b="1" kern="0" spc="-40" dirty="0">
                <a:solidFill>
                  <a:srgbClr val="000000"/>
                </a:solidFill>
                <a:latin typeface="+mn-ea"/>
              </a:rPr>
              <a:t>의 비율로서 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TP/(</a:t>
            </a:r>
            <a:r>
              <a:rPr lang="en-US" altLang="ko-KR" sz="1400" b="1" kern="0" spc="-40" dirty="0" smtClean="0">
                <a:solidFill>
                  <a:srgbClr val="000000"/>
                </a:solidFill>
                <a:latin typeface="+mn-ea"/>
              </a:rPr>
              <a:t>FN+TP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400" b="1" kern="0" spc="-4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54475" y="3673222"/>
            <a:ext cx="324768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en-US" altLang="ko-KR" sz="1400" b="1" kern="0" spc="-40" dirty="0" smtClean="0">
                <a:solidFill>
                  <a:srgbClr val="000000"/>
                </a:solidFill>
                <a:latin typeface="+mn-ea"/>
              </a:rPr>
              <a:t>Accuracy:</a:t>
            </a:r>
            <a:r>
              <a:rPr lang="ko-KR" altLang="en-US" sz="1400" b="1" kern="0" spc="-4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(TN+TP)/(TN+FN+FP+TP)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39710" y="4523650"/>
            <a:ext cx="6096000" cy="4801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en-US" altLang="ko-KR" sz="1400" b="1" kern="0" spc="-40" dirty="0" smtClean="0">
                <a:solidFill>
                  <a:srgbClr val="000000"/>
                </a:solidFill>
                <a:latin typeface="+mn-ea"/>
              </a:rPr>
              <a:t>Specificity:</a:t>
            </a:r>
            <a:r>
              <a:rPr lang="ko-KR" altLang="en-US" sz="1400" b="1" kern="0" spc="-4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kern="0" spc="-40" dirty="0">
                <a:solidFill>
                  <a:srgbClr val="000000"/>
                </a:solidFill>
                <a:latin typeface="+mn-ea"/>
              </a:rPr>
              <a:t>실제 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N </a:t>
            </a:r>
            <a:r>
              <a:rPr lang="ko-KR" altLang="en-US" sz="1400" b="1" kern="0" spc="-40" dirty="0">
                <a:solidFill>
                  <a:srgbClr val="000000"/>
                </a:solidFill>
                <a:latin typeface="+mn-ea"/>
              </a:rPr>
              <a:t>중에서 예측된 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N</a:t>
            </a:r>
            <a:r>
              <a:rPr lang="ko-KR" altLang="en-US" sz="1400" b="1" kern="0" spc="-40" dirty="0">
                <a:solidFill>
                  <a:srgbClr val="000000"/>
                </a:solidFill>
                <a:latin typeface="+mn-ea"/>
              </a:rPr>
              <a:t>의 비율로 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T</a:t>
            </a:r>
            <a:r>
              <a:rPr lang="en-US" altLang="ko-KR" sz="1400" b="1" kern="0" spc="-40" dirty="0" smtClean="0">
                <a:solidFill>
                  <a:srgbClr val="000000"/>
                </a:solidFill>
                <a:latin typeface="+mn-ea"/>
              </a:rPr>
              <a:t>N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/(</a:t>
            </a:r>
            <a:r>
              <a:rPr lang="en-US" altLang="ko-KR" sz="1400" b="1" kern="0" spc="-40" dirty="0" smtClean="0">
                <a:solidFill>
                  <a:srgbClr val="000000"/>
                </a:solidFill>
                <a:latin typeface="+mn-ea"/>
              </a:rPr>
              <a:t>TN+FP)</a:t>
            </a:r>
            <a:endParaRPr lang="ko-KR" altLang="en-US" sz="1400" b="1" kern="0" spc="-4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54475" y="4956753"/>
            <a:ext cx="6096000" cy="4801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27000" algn="just" fontAlgn="base">
              <a:lnSpc>
                <a:spcPct val="180000"/>
              </a:lnSpc>
            </a:pPr>
            <a:r>
              <a:rPr lang="en-US" altLang="ko-KR" sz="1400" b="1" kern="0" spc="-40" dirty="0" smtClean="0">
                <a:solidFill>
                  <a:srgbClr val="000000"/>
                </a:solidFill>
                <a:latin typeface="+mn-ea"/>
              </a:rPr>
              <a:t>Precision:</a:t>
            </a:r>
            <a:r>
              <a:rPr lang="ko-KR" altLang="en-US" sz="1400" b="1" kern="0" spc="-4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Y </a:t>
            </a:r>
            <a:r>
              <a:rPr lang="ko-KR" altLang="en-US" sz="1400" b="1" kern="0" spc="-40" dirty="0">
                <a:solidFill>
                  <a:srgbClr val="000000"/>
                </a:solidFill>
                <a:latin typeface="+mn-ea"/>
              </a:rPr>
              <a:t>예측의 성공률을 보는 것으로서 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TP/(</a:t>
            </a:r>
            <a:r>
              <a:rPr lang="en-US" altLang="ko-KR" sz="1400" b="1" kern="0" spc="-40" dirty="0" smtClean="0">
                <a:solidFill>
                  <a:srgbClr val="000000"/>
                </a:solidFill>
                <a:latin typeface="+mn-ea"/>
              </a:rPr>
              <a:t>FP+TP</a:t>
            </a:r>
            <a:r>
              <a:rPr lang="en-US" altLang="ko-KR" sz="1400" b="1" kern="0" spc="-4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400" b="1" kern="0" spc="-4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6" y="1775124"/>
            <a:ext cx="142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※ </a:t>
            </a:r>
            <a:r>
              <a:rPr lang="ko-KR" altLang="en-US" dirty="0" smtClean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552" y="538958"/>
            <a:ext cx="7679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0325">
              <a:buSzPct val="100000"/>
              <a:defRPr/>
            </a:pPr>
            <a:r>
              <a:rPr lang="ko-KR" altLang="en-US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예측 정확도 결과</a:t>
            </a:r>
            <a:endParaRPr lang="en-US" altLang="ko-KR" sz="2800" b="1" kern="0" spc="-15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5EF7A-CB97-4715-ABBF-61142EB14971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4328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755576" y="836712"/>
          <a:ext cx="7325898" cy="5502354"/>
        </p:xfrm>
        <a:graphic>
          <a:graphicData uri="http://schemas.openxmlformats.org/drawingml/2006/table">
            <a:tbl>
              <a:tblPr/>
              <a:tblGrid>
                <a:gridCol w="1320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1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1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10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10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8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9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과거연도</a:t>
                      </a:r>
                      <a:r>
                        <a:rPr lang="en-US" altLang="ko-KR" sz="1400" b="1" kern="0" spc="-9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kern="0" spc="-9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</a:t>
                      </a:r>
                      <a:r>
                        <a:rPr lang="en-US" altLang="ko-KR" sz="1400" b="1" kern="0" spc="-9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-9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예측기간</a:t>
                      </a:r>
                      <a:r>
                        <a:rPr lang="en-US" altLang="ko-KR" sz="1400" b="1" kern="0" spc="-9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kern="0" spc="-9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</a:t>
                      </a:r>
                      <a:r>
                        <a:rPr lang="en-US" altLang="ko-KR" sz="1400" b="1" kern="0" spc="-9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1" kern="0" spc="-4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Accuracy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11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Sensitivity</a:t>
                      </a:r>
                      <a:endParaRPr lang="en-US" sz="1400" b="1" kern="0" spc="-4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11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Specificity</a:t>
                      </a:r>
                      <a:endParaRPr lang="en-US" sz="1400" b="1" kern="0" spc="-4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Precision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D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80.3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49.0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90.5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62.1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83.2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54.3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92.0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67.2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1.5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79.3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48.4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89.1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59.3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80.4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53.7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89.9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63.9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81.0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57.9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89.7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67.1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80.9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50.3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90.4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61.5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80.1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63.5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88.8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74.4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83.7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68.6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91.0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79.3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1.5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84.5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72.3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91.1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81.7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84.2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77.7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87.5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77.0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85.2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79.9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88.5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80.9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83.4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76.4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87.8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78.5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82.0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74.2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87.6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79.5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87.0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80.6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91.3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85.0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1.5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81.8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76.5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85.8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79.1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85.2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85.3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84.9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81.9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84.2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86.7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82.6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81.6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9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70718" marR="70718" marT="35359" marB="3535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74.5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86.9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65.6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-4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69.1</a:t>
                      </a:r>
                    </a:p>
                  </a:txBody>
                  <a:tcPr marL="70718" marR="70718" marT="35359" marB="3535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55576" y="6339066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Accuracy는 전체 값 중에서 제대로 예측한 비율, Sensitivity는 실제 Y 중에서 예측된 Y의 비율, Specificity는 실제 N 중에서 예측된 N의 비율, Precision은 Y 예측의 성공률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1" y="24388"/>
            <a:ext cx="7991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2017</a:t>
            </a:r>
            <a:r>
              <a:rPr lang="ko-KR" altLang="en-US" sz="2000" b="1" dirty="0" smtClean="0"/>
              <a:t>년 연구결과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일부 발췌</a:t>
            </a:r>
            <a:r>
              <a:rPr lang="en-US" altLang="ko-KR" sz="2000" b="1" dirty="0" smtClean="0"/>
              <a:t>)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3815" y="463039"/>
            <a:ext cx="8204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&lt;</a:t>
            </a:r>
            <a:r>
              <a:rPr lang="ko-KR" altLang="en-US" sz="1600" b="1" dirty="0" smtClean="0"/>
              <a:t>핵심 키워드</a:t>
            </a:r>
            <a:r>
              <a:rPr lang="en-US" altLang="ko-KR" sz="1600" b="1" dirty="0" smtClean="0"/>
              <a:t>(300</a:t>
            </a:r>
            <a:r>
              <a:rPr lang="ko-KR" altLang="en-US" sz="1600" b="1" dirty="0" smtClean="0"/>
              <a:t>개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를 대상으로 </a:t>
            </a:r>
            <a:r>
              <a:rPr lang="ko-KR" altLang="en-US" sz="1600" b="1" dirty="0" err="1" smtClean="0"/>
              <a:t>약신호에서</a:t>
            </a:r>
            <a:r>
              <a:rPr lang="ko-KR" altLang="en-US" sz="1600" b="1" dirty="0" smtClean="0"/>
              <a:t> 강신호로 전환될 가능성 예측의 정확도</a:t>
            </a:r>
            <a:r>
              <a:rPr lang="en-US" altLang="ko-KR" sz="1600" b="1" dirty="0" smtClean="0"/>
              <a:t>&gt;</a:t>
            </a:r>
            <a:endParaRPr lang="ko-KR" altLang="en-US" sz="16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3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7" y="1401018"/>
            <a:ext cx="8322746" cy="39676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https://statkclee.github.io/yonsei/data/R_Web_Crawling.pdf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46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467544" y="2420888"/>
            <a:ext cx="8064896" cy="151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1pPr>
            <a:lvl2pPr marL="639763" indent="-273050" algn="l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2pPr>
            <a:lvl3pPr indent="-228600" algn="l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3pPr>
            <a:lvl4pPr indent="-228600" algn="l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4pPr>
            <a:lvl5pPr indent="-228600" algn="l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endParaRPr lang="en-US" altLang="ko-KR" sz="2800" dirty="0" smtClean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국가별 </a:t>
            </a:r>
            <a:r>
              <a:rPr lang="ko-KR" altLang="en-US" sz="2800" dirty="0" err="1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에너지전환</a:t>
            </a:r>
            <a:r>
              <a:rPr lang="ko-KR" altLang="en-US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미디어담론</a:t>
            </a:r>
            <a:r>
              <a:rPr lang="ko-KR" altLang="en-US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비교</a:t>
            </a:r>
            <a:endParaRPr kumimoji="0" lang="en-US" altLang="ko-KR" sz="28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44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73063" y="2747963"/>
          <a:ext cx="8470900" cy="3311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265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Main Objectives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Relevant Keywords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Topics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215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Environmental friendliness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effectLst/>
                        </a:rPr>
                        <a:t>climat</a:t>
                      </a:r>
                      <a:r>
                        <a:rPr lang="en-US" sz="1400" kern="0" dirty="0">
                          <a:effectLst/>
                        </a:rPr>
                        <a:t>, </a:t>
                      </a:r>
                      <a:r>
                        <a:rPr lang="en-US" sz="1400" kern="0" dirty="0" err="1">
                          <a:effectLst/>
                        </a:rPr>
                        <a:t>chang</a:t>
                      </a:r>
                      <a:r>
                        <a:rPr lang="en-US" sz="1400" kern="0" dirty="0">
                          <a:effectLst/>
                        </a:rPr>
                        <a:t>, protect, world, target, global</a:t>
                      </a:r>
                      <a:r>
                        <a:rPr lang="en-US" sz="1400" kern="0" dirty="0" smtClean="0">
                          <a:effectLst/>
                        </a:rPr>
                        <a:t>,</a:t>
                      </a:r>
                      <a:br>
                        <a:rPr lang="en-US" sz="1400" kern="0" dirty="0" smtClean="0">
                          <a:effectLst/>
                        </a:rPr>
                      </a:br>
                      <a:r>
                        <a:rPr lang="en-US" sz="1400" kern="0" dirty="0" smtClean="0">
                          <a:effectLst/>
                        </a:rPr>
                        <a:t>agreement</a:t>
                      </a:r>
                      <a:r>
                        <a:rPr lang="en-US" sz="1400" kern="0" dirty="0">
                          <a:effectLst/>
                        </a:rPr>
                        <a:t>, </a:t>
                      </a:r>
                      <a:r>
                        <a:rPr lang="en-US" sz="1400" kern="0" dirty="0" err="1">
                          <a:effectLst/>
                        </a:rPr>
                        <a:t>pari</a:t>
                      </a:r>
                      <a:r>
                        <a:rPr lang="en-US" sz="1400" kern="0" dirty="0">
                          <a:effectLst/>
                        </a:rPr>
                        <a:t>, environment, warm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tc>
                  <a:txBody>
                    <a:bodyPr/>
                    <a:lstStyle/>
                    <a:p>
                      <a:pPr algn="l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Efforts to tackle </a:t>
                      </a:r>
                      <a:r>
                        <a:rPr lang="en-US" sz="1400" kern="0" dirty="0" smtClean="0">
                          <a:effectLst/>
                        </a:rPr>
                        <a:t/>
                      </a:r>
                      <a:br>
                        <a:rPr lang="en-US" sz="1400" kern="0" dirty="0" smtClean="0">
                          <a:effectLst/>
                        </a:rPr>
                      </a:br>
                      <a:r>
                        <a:rPr lang="en-US" sz="1400" kern="0" dirty="0" smtClean="0">
                          <a:effectLst/>
                        </a:rPr>
                        <a:t>climate </a:t>
                      </a:r>
                      <a:r>
                        <a:rPr lang="en-US" sz="1400" kern="0" dirty="0">
                          <a:effectLst/>
                        </a:rPr>
                        <a:t>change 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215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Economic efficiency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develop, </a:t>
                      </a:r>
                      <a:r>
                        <a:rPr lang="en-US" sz="1400" kern="0" dirty="0" err="1">
                          <a:effectLst/>
                        </a:rPr>
                        <a:t>industri</a:t>
                      </a:r>
                      <a:r>
                        <a:rPr lang="en-US" sz="1400" kern="0" dirty="0">
                          <a:effectLst/>
                        </a:rPr>
                        <a:t>, invest, sector, future</a:t>
                      </a:r>
                      <a:r>
                        <a:rPr lang="en-US" sz="1400" kern="0" dirty="0" smtClean="0">
                          <a:effectLst/>
                        </a:rPr>
                        <a:t>,</a:t>
                      </a:r>
                      <a:br>
                        <a:rPr lang="en-US" sz="1400" kern="0" dirty="0" smtClean="0">
                          <a:effectLst/>
                        </a:rPr>
                      </a:br>
                      <a:r>
                        <a:rPr lang="en-US" sz="1400" kern="0" dirty="0" smtClean="0">
                          <a:effectLst/>
                        </a:rPr>
                        <a:t>sustain</a:t>
                      </a:r>
                      <a:r>
                        <a:rPr lang="en-US" sz="1400" kern="0" dirty="0">
                          <a:effectLst/>
                        </a:rPr>
                        <a:t>, </a:t>
                      </a:r>
                      <a:r>
                        <a:rPr lang="en-US" sz="1400" kern="0" dirty="0" err="1">
                          <a:effectLst/>
                        </a:rPr>
                        <a:t>economi</a:t>
                      </a:r>
                      <a:r>
                        <a:rPr lang="en-US" sz="1400" kern="0" dirty="0">
                          <a:effectLst/>
                        </a:rPr>
                        <a:t>, </a:t>
                      </a:r>
                      <a:r>
                        <a:rPr lang="en-US" sz="1400" kern="0" dirty="0" err="1">
                          <a:effectLst/>
                        </a:rPr>
                        <a:t>challeng</a:t>
                      </a:r>
                      <a:r>
                        <a:rPr lang="en-US" sz="1400" kern="0" dirty="0">
                          <a:effectLst/>
                        </a:rPr>
                        <a:t>, job, growth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tc>
                  <a:txBody>
                    <a:bodyPr/>
                    <a:lstStyle/>
                    <a:p>
                      <a:pPr algn="l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Economic growth and </a:t>
                      </a:r>
                      <a:r>
                        <a:rPr lang="en-US" sz="1400" kern="0" dirty="0" smtClean="0">
                          <a:effectLst/>
                        </a:rPr>
                        <a:t/>
                      </a:r>
                      <a:br>
                        <a:rPr lang="en-US" sz="1400" kern="0" dirty="0" smtClean="0">
                          <a:effectLst/>
                        </a:rPr>
                      </a:br>
                      <a:r>
                        <a:rPr lang="en-US" sz="1400" kern="0" dirty="0" smtClean="0">
                          <a:effectLst/>
                        </a:rPr>
                        <a:t>industrial </a:t>
                      </a:r>
                      <a:r>
                        <a:rPr lang="en-US" sz="1400" kern="0" dirty="0">
                          <a:effectLst/>
                        </a:rPr>
                        <a:t>development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Security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effectLst/>
                        </a:rPr>
                        <a:t>electr</a:t>
                      </a:r>
                      <a:r>
                        <a:rPr lang="en-US" sz="1400" kern="0" dirty="0">
                          <a:effectLst/>
                        </a:rPr>
                        <a:t>, cost, price, increase, renew, transit</a:t>
                      </a:r>
                      <a:r>
                        <a:rPr lang="en-US" sz="1400" kern="0" dirty="0" smtClean="0">
                          <a:effectLst/>
                        </a:rPr>
                        <a:t>,</a:t>
                      </a:r>
                      <a:br>
                        <a:rPr lang="en-US" sz="1400" kern="0" dirty="0" smtClean="0">
                          <a:effectLst/>
                        </a:rPr>
                      </a:br>
                      <a:r>
                        <a:rPr lang="en-US" sz="1400" kern="0" dirty="0" err="1" smtClean="0">
                          <a:effectLst/>
                        </a:rPr>
                        <a:t>consum</a:t>
                      </a:r>
                      <a:r>
                        <a:rPr lang="en-US" sz="1400" kern="0" dirty="0">
                          <a:effectLst/>
                        </a:rPr>
                        <a:t>, rise, </a:t>
                      </a:r>
                      <a:r>
                        <a:rPr lang="en-US" sz="1400" kern="0" dirty="0" err="1">
                          <a:effectLst/>
                        </a:rPr>
                        <a:t>expens</a:t>
                      </a:r>
                      <a:r>
                        <a:rPr lang="en-US" sz="1400" kern="0" dirty="0">
                          <a:effectLst/>
                        </a:rPr>
                        <a:t>, pay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tc>
                  <a:txBody>
                    <a:bodyPr/>
                    <a:lstStyle/>
                    <a:p>
                      <a:pPr algn="l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Increased volatility of </a:t>
                      </a:r>
                      <a:r>
                        <a:rPr lang="en-US" sz="1400" kern="0" dirty="0" smtClean="0">
                          <a:effectLst/>
                        </a:rPr>
                        <a:t/>
                      </a:r>
                      <a:br>
                        <a:rPr lang="en-US" sz="1400" kern="0" dirty="0" smtClean="0">
                          <a:effectLst/>
                        </a:rPr>
                      </a:br>
                      <a:r>
                        <a:rPr lang="en-US" sz="1400" kern="0" dirty="0" smtClean="0">
                          <a:effectLst/>
                        </a:rPr>
                        <a:t>electricity </a:t>
                      </a:r>
                      <a:r>
                        <a:rPr lang="en-US" sz="1400" kern="0" dirty="0">
                          <a:effectLst/>
                        </a:rPr>
                        <a:t>rate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215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Safety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nuclear, plant, construct, govern, </a:t>
                      </a:r>
                      <a:r>
                        <a:rPr lang="en-US" sz="1400" kern="0" dirty="0" smtClean="0">
                          <a:effectLst/>
                        </a:rPr>
                        <a:t/>
                      </a:r>
                      <a:br>
                        <a:rPr lang="en-US" sz="1400" kern="0" dirty="0" smtClean="0">
                          <a:effectLst/>
                        </a:rPr>
                      </a:br>
                      <a:r>
                        <a:rPr lang="en-US" sz="1400" kern="0" dirty="0" smtClean="0">
                          <a:effectLst/>
                        </a:rPr>
                        <a:t>coal, plan</a:t>
                      </a:r>
                      <a:r>
                        <a:rPr lang="en-US" sz="1400" kern="0" dirty="0">
                          <a:effectLst/>
                        </a:rPr>
                        <a:t>, stop, </a:t>
                      </a:r>
                      <a:r>
                        <a:rPr lang="en-US" sz="1400" kern="0" dirty="0" err="1">
                          <a:effectLst/>
                        </a:rPr>
                        <a:t>oper</a:t>
                      </a:r>
                      <a:r>
                        <a:rPr lang="en-US" sz="1400" kern="0" dirty="0">
                          <a:effectLst/>
                        </a:rPr>
                        <a:t>, </a:t>
                      </a:r>
                      <a:r>
                        <a:rPr lang="en-US" sz="1400" kern="0" dirty="0" err="1">
                          <a:effectLst/>
                        </a:rPr>
                        <a:t>fukushima</a:t>
                      </a:r>
                      <a:r>
                        <a:rPr lang="en-US" sz="1400" kern="0" dirty="0">
                          <a:effectLst/>
                        </a:rPr>
                        <a:t>, shut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tc>
                  <a:txBody>
                    <a:bodyPr/>
                    <a:lstStyle/>
                    <a:p>
                      <a:pPr algn="l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Safety and proportion </a:t>
                      </a:r>
                      <a:r>
                        <a:rPr lang="en-US" sz="1400" kern="0" dirty="0" smtClean="0">
                          <a:effectLst/>
                        </a:rPr>
                        <a:t/>
                      </a:r>
                      <a:br>
                        <a:rPr lang="en-US" sz="1400" kern="0" dirty="0" smtClean="0">
                          <a:effectLst/>
                        </a:rPr>
                      </a:br>
                      <a:r>
                        <a:rPr lang="en-US" sz="1400" kern="0" dirty="0" smtClean="0">
                          <a:effectLst/>
                        </a:rPr>
                        <a:t>of </a:t>
                      </a:r>
                      <a:r>
                        <a:rPr lang="en-US" sz="1400" kern="0" dirty="0">
                          <a:effectLst/>
                        </a:rPr>
                        <a:t>nuclear energy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6" marR="91446" marT="45708" marB="4570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755650" y="1196975"/>
            <a:ext cx="4679950" cy="0"/>
          </a:xfrm>
          <a:prstGeom prst="line">
            <a:avLst/>
          </a:prstGeom>
          <a:ln w="28575">
            <a:solidFill>
              <a:srgbClr val="0D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3567" y="620688"/>
            <a:ext cx="811033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330325">
              <a:buSzPct val="100000"/>
              <a:defRPr/>
            </a:pPr>
            <a:r>
              <a:rPr lang="en-US" altLang="ko-KR" sz="2800" b="1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Media </a:t>
            </a:r>
            <a:r>
              <a:rPr lang="en-US" altLang="ko-KR" sz="2800" b="1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discourse of energy transition policy goals</a:t>
            </a:r>
          </a:p>
        </p:txBody>
      </p:sp>
      <p:sp>
        <p:nvSpPr>
          <p:cNvPr id="35870" name="직사각형 6"/>
          <p:cNvSpPr>
            <a:spLocks noChangeArrowheads="1"/>
          </p:cNvSpPr>
          <p:nvPr/>
        </p:nvSpPr>
        <p:spPr bwMode="auto">
          <a:xfrm>
            <a:off x="250825" y="1557338"/>
            <a:ext cx="87852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/>
              <a:t>☞ </a:t>
            </a:r>
            <a:r>
              <a:rPr lang="en-US" altLang="ko-KR" sz="1600" b="1" dirty="0"/>
              <a:t>Data:</a:t>
            </a:r>
            <a:r>
              <a:rPr lang="en-US" altLang="ko-KR" sz="1600" dirty="0"/>
              <a:t> All </a:t>
            </a:r>
            <a:r>
              <a:rPr lang="en-US" altLang="ko-KR" sz="1600" dirty="0" err="1"/>
              <a:t>crawlable</a:t>
            </a:r>
            <a:r>
              <a:rPr lang="en-US" altLang="ko-KR" sz="1600" dirty="0"/>
              <a:t> news </a:t>
            </a:r>
            <a:r>
              <a:rPr lang="en-US" altLang="ko-KR" sz="1000" dirty="0"/>
              <a:t>(about 100 thousands) </a:t>
            </a:r>
            <a:r>
              <a:rPr lang="en-US" altLang="ko-KR" sz="1600" dirty="0"/>
              <a:t>articles in 7 countries for 5 recent years </a:t>
            </a:r>
            <a:r>
              <a:rPr lang="en-US" altLang="ko-KR" sz="1200" dirty="0"/>
              <a:t>(2013-2017)</a:t>
            </a:r>
          </a:p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600" dirty="0"/>
              <a:t>    </a:t>
            </a:r>
            <a:r>
              <a:rPr lang="en-US" altLang="ko-KR" sz="1600" b="1" dirty="0"/>
              <a:t>Method:</a:t>
            </a:r>
            <a:r>
              <a:rPr lang="en-US" altLang="ko-KR" sz="1600" dirty="0"/>
              <a:t> Structural Topic Modeling</a:t>
            </a:r>
            <a:endParaRPr lang="ko-KR" altLang="en-US" sz="1600" dirty="0">
              <a:ea typeface="굴림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1488" y="2387600"/>
            <a:ext cx="59944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400" dirty="0">
                <a:latin typeface="+mn-ea"/>
                <a:ea typeface="+mn-ea"/>
              </a:rPr>
              <a:t>&lt;</a:t>
            </a:r>
            <a:r>
              <a:rPr lang="ko-KR" altLang="en-US" sz="1400" dirty="0">
                <a:latin typeface="+mn-ea"/>
                <a:ea typeface="+mn-ea"/>
              </a:rPr>
              <a:t>Topics related to policy objectives and relevant keywords</a:t>
            </a:r>
            <a:r>
              <a:rPr lang="en-US" altLang="ko-KR" sz="1400" dirty="0">
                <a:latin typeface="+mn-ea"/>
                <a:ea typeface="+mn-ea"/>
              </a:rPr>
              <a:t>&gt;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35872" name="슬라이드 번호 개체 틀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1A00BA-30BE-44CA-B0D7-8294D56AEA6E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그림 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34"/>
          <a:stretch>
            <a:fillRect/>
          </a:stretch>
        </p:blipFill>
        <p:spPr bwMode="auto">
          <a:xfrm>
            <a:off x="176213" y="1412875"/>
            <a:ext cx="8788400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직선 연결선 61"/>
          <p:cNvCxnSpPr/>
          <p:nvPr/>
        </p:nvCxnSpPr>
        <p:spPr>
          <a:xfrm>
            <a:off x="755650" y="1196975"/>
            <a:ext cx="4679950" cy="0"/>
          </a:xfrm>
          <a:prstGeom prst="line">
            <a:avLst/>
          </a:prstGeom>
          <a:ln w="28575">
            <a:solidFill>
              <a:srgbClr val="0D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683567" y="620688"/>
            <a:ext cx="811033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330325">
              <a:buSzPct val="100000"/>
              <a:defRPr/>
            </a:pPr>
            <a:r>
              <a:rPr lang="en-US" altLang="ko-KR" sz="2800" b="1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Media discourse of energy transition policy goals</a:t>
            </a:r>
          </a:p>
        </p:txBody>
      </p:sp>
      <p:sp>
        <p:nvSpPr>
          <p:cNvPr id="36869" name="슬라이드 번호 개체 틀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B46361-2526-46FB-B717-B742F521A529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14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그림 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50230" r="-3241" b="-1221"/>
          <a:stretch>
            <a:fillRect/>
          </a:stretch>
        </p:blipFill>
        <p:spPr bwMode="auto">
          <a:xfrm>
            <a:off x="176213" y="1412875"/>
            <a:ext cx="8788400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직선 연결선 61"/>
          <p:cNvCxnSpPr/>
          <p:nvPr/>
        </p:nvCxnSpPr>
        <p:spPr>
          <a:xfrm>
            <a:off x="755650" y="1196975"/>
            <a:ext cx="4679950" cy="0"/>
          </a:xfrm>
          <a:prstGeom prst="line">
            <a:avLst/>
          </a:prstGeom>
          <a:ln w="28575">
            <a:solidFill>
              <a:srgbClr val="0D3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683567" y="620688"/>
            <a:ext cx="8110331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330325">
              <a:buSzPct val="100000"/>
              <a:defRPr/>
            </a:pPr>
            <a:r>
              <a:rPr lang="en-US" altLang="ko-KR" sz="2800" b="1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ea typeface="맑은 고딕" panose="020B0503020000020004" pitchFamily="50" charset="-127"/>
              </a:rPr>
              <a:t>Media discourse of energy transition policy goals</a:t>
            </a:r>
          </a:p>
        </p:txBody>
      </p:sp>
      <p:sp>
        <p:nvSpPr>
          <p:cNvPr id="37893" name="슬라이드 번호 개체 틀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640B9C-62A7-4EEE-807E-2A0A19CF6847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65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467544" y="2420888"/>
            <a:ext cx="8064896" cy="1516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1pPr>
            <a:lvl2pPr marL="639763" indent="-273050" algn="l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2pPr>
            <a:lvl3pPr indent="-228600" algn="l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3pPr>
            <a:lvl4pPr indent="-228600" algn="l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4pPr>
            <a:lvl5pPr indent="-228600" algn="l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endParaRPr lang="en-US" altLang="ko-KR" sz="2800" dirty="0" smtClean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ko-KR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에너지산업 </a:t>
            </a:r>
            <a:r>
              <a:rPr lang="ko-KR" altLang="en-US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</a:t>
            </a:r>
            <a:r>
              <a:rPr lang="ko-KR" altLang="en-US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위상 </a:t>
            </a:r>
            <a:r>
              <a:rPr lang="ko-KR" altLang="en-US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변화 영향 요인</a:t>
            </a:r>
            <a:endParaRPr kumimoji="0" lang="en-US" altLang="ko-KR" sz="28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0242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1340768"/>
            <a:ext cx="7560840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자료 수집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뉴스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전력산업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네이버를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이후부터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년까지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전력산업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‘, 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전력시장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’, 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전력사업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 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전력공급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전력수요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전력생산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전력전달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전력저장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전력거래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＇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전력판매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키워드를 포함하고 있는 뉴스 기사 전체 수집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전력산업 중심으로 수집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(111,485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한글 기사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국외 뉴스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전력산업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석유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가스 산업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전력산업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구글뉴스에서 국내 전력산업 뉴스 수집 키워드와 같은 키워드로 검색하여 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53,336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기사 수집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2013~2018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석유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가스산업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구글뉴스에서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석유가스 산업 연관 키워드로 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53,407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기사 수집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2013~2018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석유가스 산업 관련 기사 </a:t>
            </a:r>
            <a:r>
              <a:rPr lang="ko-KR" altLang="en-US" sz="13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검색어</a:t>
            </a:r>
            <a:endParaRPr lang="en-US" altLang="ko-KR" sz="13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%22oil+gas%22+OR+%22oil+industry%22+OR+%22gas+industry%22+OR+%22oil+market%22+OR+%22gas+market%22</a:t>
            </a:r>
          </a:p>
        </p:txBody>
      </p:sp>
    </p:spTree>
    <p:extLst>
      <p:ext uri="{BB962C8B-B14F-4D97-AF65-F5344CB8AC3E}">
        <p14:creationId xmlns:p14="http://schemas.microsoft.com/office/powerpoint/2010/main" val="12100519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1340768"/>
            <a:ext cx="7560840" cy="437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기업명 도출 및 관련 속성 정보 구축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정제 작업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연도별 구분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기업명 추출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※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기업명 추출 방법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KISLINE(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한국신용평가정보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업종별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기업리스트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활용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에너지와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ICT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부문 상장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외감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기업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협회 회원사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Thomson Reuters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Eikon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제공하는 상장기업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(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에너지와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ICT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부문 기업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(node),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(edge)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속성 정보 구축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8038" lvl="1" indent="-350838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※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기업별 노출빈도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단어빈도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문서빈도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808038" lvl="1" indent="-350838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※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기업간 연관성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(co-occurrence,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support,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lift,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IS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688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67544" y="1047651"/>
            <a:ext cx="80178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spcBef>
                <a:spcPts val="1200"/>
              </a:spcBef>
              <a:defRPr/>
            </a:pPr>
            <a:r>
              <a:rPr lang="en-US" altLang="ko-KR" sz="1600" b="1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※ [</a:t>
            </a:r>
            <a:r>
              <a:rPr lang="ko-KR" altLang="en-US" sz="1600" b="1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참고</a:t>
            </a:r>
            <a:r>
              <a:rPr lang="en-US" altLang="ko-KR" sz="1600" b="1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]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국내 기업 수집을 위한 산업 분류</a:t>
            </a:r>
            <a:endParaRPr lang="en-US" altLang="ko-KR" sz="16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67544" y="2141558"/>
          <a:ext cx="3780066" cy="3939432"/>
        </p:xfrm>
        <a:graphic>
          <a:graphicData uri="http://schemas.openxmlformats.org/drawingml/2006/table">
            <a:tbl>
              <a:tblPr/>
              <a:tblGrid>
                <a:gridCol w="2565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엔지니어링 서비스업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변압기 제조업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송전 및 배전업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연료용 가스 제조 및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배관공급업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원자력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일차전지 제조업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전기용 탄소제품 및 절연제품 제조업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전기회로 개폐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보호장치 제조업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전기회로 접속장치 제조업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전동기 및 발전기 제조업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전자저항기 제조업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전자집적회로 제조업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전자축전기 제조업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냉ㆍ온수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공기조절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축전지 제조업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태양력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화력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발광 다이오드 제조업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</a:t>
                      </a: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680024" y="2111846"/>
          <a:ext cx="3708400" cy="3981450"/>
        </p:xfrm>
        <a:graphic>
          <a:graphicData uri="http://schemas.openxmlformats.org/drawingml/2006/table">
            <a:tbl>
              <a:tblPr/>
              <a:tblGrid>
                <a:gridCol w="316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외 기타 전기 통신업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외 기타 정보 서비스업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게임 소프트웨어 개발 및 공급업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전기 통신업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정보기술 및 컴퓨터운영 관련 서비스업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 및 위성 통신업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반도체 제조업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반도체 제조용 기계 제조업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소프트웨어 개발 및 공급업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유선 통신업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응용 소프트웨어 개발 및 공급업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 처리업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 및 정밀기기 수리업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전기경보 및 신호장치 제조업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 프로그래밍 서비스업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 프로그래밍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통합 및 관리업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컴퓨터시설 관리업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컴퓨터시스템 통합 자문 및 구축 서비스업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475656" y="1594604"/>
            <a:ext cx="136815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spcBef>
                <a:spcPts val="1200"/>
              </a:spcBef>
              <a:defRPr/>
            </a:pPr>
            <a:r>
              <a:rPr lang="ko-KR" altLang="en-US" sz="13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에너지 관련</a:t>
            </a:r>
            <a:endParaRPr lang="en-US" altLang="ko-KR" sz="13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24128" y="1538689"/>
            <a:ext cx="136815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spcBef>
                <a:spcPts val="1200"/>
              </a:spcBef>
              <a:defRPr/>
            </a:pPr>
            <a:r>
              <a:rPr lang="en-US" altLang="ko-KR" sz="13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ICT</a:t>
            </a:r>
            <a:r>
              <a:rPr lang="ko-KR" altLang="en-US" sz="13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관련</a:t>
            </a:r>
            <a:endParaRPr lang="en-US" altLang="ko-KR" sz="13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10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68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67544" y="1047651"/>
            <a:ext cx="80178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spcBef>
                <a:spcPts val="1200"/>
              </a:spcBef>
              <a:defRPr/>
            </a:pPr>
            <a:r>
              <a:rPr lang="en-US" altLang="ko-KR" sz="1600" b="1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※ [</a:t>
            </a:r>
            <a:r>
              <a:rPr lang="ko-KR" altLang="en-US" sz="1600" b="1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참고</a:t>
            </a:r>
            <a:r>
              <a:rPr lang="en-US" altLang="ko-KR" sz="1600" b="1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]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글로벌 기업 수집을 위한 산업 분류</a:t>
            </a:r>
            <a:endParaRPr lang="en-US" altLang="ko-KR" sz="16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55576" y="2094136"/>
          <a:ext cx="3384376" cy="4400158"/>
        </p:xfrm>
        <a:graphic>
          <a:graphicData uri="http://schemas.openxmlformats.org/drawingml/2006/table">
            <a:tbl>
              <a:tblPr/>
              <a:tblGrid>
                <a:gridCol w="3384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Electric Utilities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Multiline Utilities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1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Independent Power Producers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15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Natural Gas Utilities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573404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Services &amp; Consulting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Online Services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24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Integrated Telecommunications Services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Wireless Telecommunications Services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Computer Hardware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Household Electronics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Communications &amp; Networking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Electronic Equipment &amp; Parts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Phones &amp; Handheld Devices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Semiconductors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Semiconductor Equipment &amp; Testing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9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Office Equipment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7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산업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12" marR="4712" marT="471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680024" y="2060852"/>
          <a:ext cx="3420368" cy="4392482"/>
        </p:xfrm>
        <a:graphic>
          <a:graphicData uri="http://schemas.openxmlformats.org/drawingml/2006/table">
            <a:tbl>
              <a:tblPr/>
              <a:tblGrid>
                <a:gridCol w="3420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Oil &amp; Gas Drilling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Oil &amp; Gas Exploration and Production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Oil &amp; Gas Refining and Marketing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Oil &amp; Gas Transportation Services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Oil Related Services and Equipment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Services &amp; Consulting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Software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Online Services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9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Integrated Telecommunications Services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Wireless Telecommunications Services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Computer Hardware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Household Electronics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Communications &amp; Networking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Electronic Equipment &amp; Parts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Phones &amp; Handheld Devices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8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Semiconductors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8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Semiconductor Equipment &amp; Testing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182307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Office Equipment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</a:t>
                      </a: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산업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331640" y="1637461"/>
            <a:ext cx="187220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spcBef>
                <a:spcPts val="1200"/>
              </a:spcBef>
              <a:defRPr/>
            </a:pPr>
            <a:r>
              <a:rPr lang="ko-KR" altLang="en-US" sz="13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글로벌 전력산업</a:t>
            </a:r>
            <a:endParaRPr lang="en-US" altLang="ko-KR" sz="13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60032" y="1622267"/>
            <a:ext cx="237626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spcBef>
                <a:spcPts val="1200"/>
              </a:spcBef>
              <a:defRPr/>
            </a:pPr>
            <a:r>
              <a:rPr lang="ko-KR" altLang="en-US" sz="13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글로벌 석유가스 산업</a:t>
            </a:r>
            <a:endParaRPr lang="en-US" altLang="ko-KR" sz="13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sp>
        <p:nvSpPr>
          <p:cNvPr id="10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64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71600" y="4669086"/>
          <a:ext cx="7257774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768">
                  <a:extLst>
                    <a:ext uri="{9D8B030D-6E8A-4147-A177-3AD203B41FA5}">
                      <a16:colId xmlns:a16="http://schemas.microsoft.com/office/drawing/2014/main" val="3308958162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155580902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3285997897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4217458871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2529772509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637132859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1876372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글로벌 석유가스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산업 </a:t>
                      </a:r>
                      <a:r>
                        <a:rPr lang="en-US" altLang="ko-KR" sz="1200" dirty="0" smtClean="0"/>
                        <a:t>18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2018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51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기업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개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459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506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470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538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509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0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기사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개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8,884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8,979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9,025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9,029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8,827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8,663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1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미디어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개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1,124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1,407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1,617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1,661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1,514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1,417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281889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971600" y="2929338"/>
          <a:ext cx="7257774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768">
                  <a:extLst>
                    <a:ext uri="{9D8B030D-6E8A-4147-A177-3AD203B41FA5}">
                      <a16:colId xmlns:a16="http://schemas.microsoft.com/office/drawing/2014/main" val="3308958162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155580902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3285997897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4217458871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2529772509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637132859"/>
                    </a:ext>
                  </a:extLst>
                </a:gridCol>
                <a:gridCol w="994001">
                  <a:extLst>
                    <a:ext uri="{9D8B030D-6E8A-4147-A177-3AD203B41FA5}">
                      <a16:colId xmlns:a16="http://schemas.microsoft.com/office/drawing/2014/main" val="1876372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글로벌 전력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산업</a:t>
                      </a:r>
                      <a:r>
                        <a:rPr lang="en-US" altLang="ko-KR" sz="1200" dirty="0" smtClean="0"/>
                        <a:t>17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51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기업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개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137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177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237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271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275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285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0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기사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개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2960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3529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3904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5149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7364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30430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1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미디어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개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531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999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702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1772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1735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28188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971600" y="1124744"/>
          <a:ext cx="7257774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308958162"/>
                    </a:ext>
                  </a:extLst>
                </a:gridCol>
                <a:gridCol w="1192326">
                  <a:extLst>
                    <a:ext uri="{9D8B030D-6E8A-4147-A177-3AD203B41FA5}">
                      <a16:colId xmlns:a16="http://schemas.microsoft.com/office/drawing/2014/main" val="155580902"/>
                    </a:ext>
                  </a:extLst>
                </a:gridCol>
                <a:gridCol w="1192326">
                  <a:extLst>
                    <a:ext uri="{9D8B030D-6E8A-4147-A177-3AD203B41FA5}">
                      <a16:colId xmlns:a16="http://schemas.microsoft.com/office/drawing/2014/main" val="3285997897"/>
                    </a:ext>
                  </a:extLst>
                </a:gridCol>
                <a:gridCol w="1192326">
                  <a:extLst>
                    <a:ext uri="{9D8B030D-6E8A-4147-A177-3AD203B41FA5}">
                      <a16:colId xmlns:a16="http://schemas.microsoft.com/office/drawing/2014/main" val="4217458871"/>
                    </a:ext>
                  </a:extLst>
                </a:gridCol>
                <a:gridCol w="1192326">
                  <a:extLst>
                    <a:ext uri="{9D8B030D-6E8A-4147-A177-3AD203B41FA5}">
                      <a16:colId xmlns:a16="http://schemas.microsoft.com/office/drawing/2014/main" val="2529772509"/>
                    </a:ext>
                  </a:extLst>
                </a:gridCol>
                <a:gridCol w="1192326">
                  <a:extLst>
                    <a:ext uri="{9D8B030D-6E8A-4147-A177-3AD203B41FA5}">
                      <a16:colId xmlns:a16="http://schemas.microsoft.com/office/drawing/2014/main" val="637132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국내 전력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1990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51339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기업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개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146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220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253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0995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산업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개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79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15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기사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개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55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704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6,061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17,148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10,286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1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미디어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개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92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281889"/>
                  </a:ext>
                </a:extLst>
              </a:tr>
            </a:tbl>
          </a:graphicData>
        </a:graphic>
      </p:graphicFrame>
      <p:sp>
        <p:nvSpPr>
          <p:cNvPr id="8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수집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77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3" y="1352278"/>
            <a:ext cx="8591740" cy="43771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https://statkclee.github.io/yonsei/data/R_Web_Crawling.pdf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5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52892" y="4846801"/>
            <a:ext cx="6619508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sp>
        <p:nvSpPr>
          <p:cNvPr id="8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변수 설명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235123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○ 종속변수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기업의 위상 </a:t>
            </a:r>
            <a:r>
              <a:rPr lang="en-US" altLang="ko-KR" dirty="0" smtClean="0"/>
              <a:t>(Page Rank </a:t>
            </a:r>
            <a:r>
              <a:rPr lang="ko-KR" altLang="en-US" dirty="0" smtClean="0"/>
              <a:t>지수 적용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2056" y="2261478"/>
            <a:ext cx="7838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○ 독립변수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에너지산업 트렌드와의 연관성 </a:t>
            </a:r>
            <a:r>
              <a:rPr lang="en-US" altLang="ko-KR" dirty="0" smtClean="0"/>
              <a:t>(IS (Support * Lift) </a:t>
            </a:r>
            <a:r>
              <a:rPr lang="ko-KR" altLang="en-US" dirty="0" smtClean="0"/>
              <a:t>지수 적용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〮 </a:t>
            </a:r>
            <a:r>
              <a:rPr lang="ko-KR" altLang="en-US" dirty="0" smtClean="0"/>
              <a:t>디지털화</a:t>
            </a:r>
            <a:r>
              <a:rPr lang="en-US" altLang="ko-KR" dirty="0" smtClean="0"/>
              <a:t>(Digitalization)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</a:t>
            </a:r>
            <a:r>
              <a:rPr lang="en-US" altLang="ko-KR" dirty="0"/>
              <a:t>〮 </a:t>
            </a:r>
            <a:r>
              <a:rPr lang="ko-KR" altLang="en-US" dirty="0" smtClean="0"/>
              <a:t>분산화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Decentalization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〮 </a:t>
            </a:r>
            <a:r>
              <a:rPr lang="ko-KR" altLang="en-US" dirty="0" err="1" smtClean="0"/>
              <a:t>탈탄소화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Decarbonization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</a:t>
            </a:r>
            <a:r>
              <a:rPr lang="en-US" altLang="ko-KR" dirty="0"/>
              <a:t>〮 </a:t>
            </a:r>
            <a:r>
              <a:rPr lang="ko-KR" altLang="en-US" dirty="0" err="1" smtClean="0"/>
              <a:t>탈오염화</a:t>
            </a:r>
            <a:r>
              <a:rPr lang="en-US" altLang="ko-KR" dirty="0" smtClean="0"/>
              <a:t>(Depollution)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2892" y="4846801"/>
            <a:ext cx="64754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/>
              <a:t>digitalization</a:t>
            </a:r>
            <a:r>
              <a:rPr lang="ko-KR" altLang="en-US" sz="1400" dirty="0"/>
              <a:t> &lt;- </a:t>
            </a:r>
            <a:r>
              <a:rPr lang="ko-KR" altLang="en-US" sz="1400" dirty="0" smtClean="0"/>
              <a:t>디지털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정보통신</a:t>
            </a:r>
            <a:r>
              <a:rPr lang="en-US" altLang="ko-KR" sz="1400" dirty="0" smtClean="0"/>
              <a:t>, ICT, </a:t>
            </a:r>
            <a:r>
              <a:rPr lang="ko-KR" altLang="en-US" sz="1400" dirty="0" smtClean="0"/>
              <a:t>지능형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1400" dirty="0" err="1" smtClean="0"/>
              <a:t>decentralization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&lt;- </a:t>
            </a:r>
            <a:r>
              <a:rPr lang="ko-KR" altLang="en-US" sz="1400" dirty="0" smtClean="0"/>
              <a:t>분산화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분산형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분산자원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분산에너지자원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분산발전</a:t>
            </a:r>
            <a:r>
              <a:rPr lang="en-US" altLang="ko-KR" sz="1400" dirty="0" smtClean="0"/>
              <a:t>, DER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decarbonization</a:t>
            </a:r>
            <a:r>
              <a:rPr lang="ko-KR" altLang="en-US" sz="1400" dirty="0"/>
              <a:t> &lt;- </a:t>
            </a:r>
            <a:r>
              <a:rPr lang="ko-KR" altLang="en-US" sz="1400" dirty="0" smtClean="0"/>
              <a:t>탄소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기후변화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depollution</a:t>
            </a:r>
            <a:r>
              <a:rPr lang="ko-KR" altLang="en-US" sz="1400" dirty="0"/>
              <a:t> &lt;- </a:t>
            </a:r>
            <a:r>
              <a:rPr lang="ko-KR" altLang="en-US" sz="1400" dirty="0" smtClean="0"/>
              <a:t>미세먼지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대기오염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분진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질산화물</a:t>
            </a:r>
            <a:r>
              <a:rPr lang="en-US" altLang="ko-KR" sz="1400" dirty="0" smtClean="0"/>
              <a:t>(NOx), </a:t>
            </a:r>
            <a:r>
              <a:rPr lang="ko-KR" altLang="en-US" sz="1400" dirty="0" smtClean="0"/>
              <a:t>황산화물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SOx</a:t>
            </a:r>
            <a:r>
              <a:rPr lang="en-US" altLang="ko-KR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33482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변수 설명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1268760"/>
            <a:ext cx="7838416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○ 독립변수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/>
              <a:t> - </a:t>
            </a:r>
            <a:r>
              <a:rPr lang="ko-KR" altLang="en-US" dirty="0" smtClean="0"/>
              <a:t>기업의 노출 빈도 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정규화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기업별 </a:t>
            </a:r>
            <a:r>
              <a:rPr lang="ko-KR" altLang="en-US" sz="1200" dirty="0" err="1" smtClean="0"/>
              <a:t>단어빈도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err="1" smtClean="0"/>
              <a:t>총문서수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</a:t>
            </a:r>
            <a:r>
              <a:rPr lang="ko-KR" altLang="en-US" dirty="0" smtClean="0"/>
              <a:t>지수 적용</a:t>
            </a:r>
            <a:r>
              <a:rPr lang="en-US" altLang="ko-KR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- </a:t>
            </a:r>
            <a:r>
              <a:rPr lang="ko-KR" altLang="en-US" dirty="0" smtClean="0"/>
              <a:t>독점기업과의 연관성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국내 전력산업 분석에 한정</a:t>
            </a:r>
            <a:r>
              <a:rPr lang="en-US" altLang="ko-KR" dirty="0" smtClean="0"/>
              <a:t>; IS</a:t>
            </a:r>
            <a:r>
              <a:rPr lang="ko-KR" altLang="en-US" dirty="0" smtClean="0"/>
              <a:t>지수 적용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* </a:t>
            </a:r>
            <a:r>
              <a:rPr lang="ko-KR" altLang="en-US" dirty="0" smtClean="0"/>
              <a:t>한국전력과의 연관성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개별 기업과 한국전력이 함께 노출되는 정도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4424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변수 설명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6" name="차트 5"/>
          <p:cNvGraphicFramePr>
            <a:graphicFrameLocks/>
          </p:cNvGraphicFramePr>
          <p:nvPr>
            <p:extLst/>
          </p:nvPr>
        </p:nvGraphicFramePr>
        <p:xfrm>
          <a:off x="1043608" y="970118"/>
          <a:ext cx="662473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6"/>
          <p:cNvGraphicFramePr>
            <a:graphicFrameLocks/>
          </p:cNvGraphicFramePr>
          <p:nvPr>
            <p:extLst/>
          </p:nvPr>
        </p:nvGraphicFramePr>
        <p:xfrm>
          <a:off x="1187624" y="4007031"/>
          <a:ext cx="65882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696068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변수 설명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/>
          </p:nvPr>
        </p:nvGraphicFramePr>
        <p:xfrm>
          <a:off x="35496" y="1052736"/>
          <a:ext cx="4590256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/>
          </p:nvPr>
        </p:nvGraphicFramePr>
        <p:xfrm>
          <a:off x="4499992" y="1052736"/>
          <a:ext cx="4726861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/>
          <p:cNvGraphicFramePr>
            <a:graphicFrameLocks/>
          </p:cNvGraphicFramePr>
          <p:nvPr>
            <p:extLst/>
          </p:nvPr>
        </p:nvGraphicFramePr>
        <p:xfrm>
          <a:off x="7369" y="4005064"/>
          <a:ext cx="4618383" cy="2125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/>
          </p:nvPr>
        </p:nvGraphicFramePr>
        <p:xfrm>
          <a:off x="4427985" y="4005063"/>
          <a:ext cx="4680520" cy="2125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300261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sp>
        <p:nvSpPr>
          <p:cNvPr id="8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모형 설정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409399" y="2708920"/>
          <a:ext cx="8280916" cy="3237357"/>
        </p:xfrm>
        <a:graphic>
          <a:graphicData uri="http://schemas.openxmlformats.org/drawingml/2006/table">
            <a:tbl>
              <a:tblPr/>
              <a:tblGrid>
                <a:gridCol w="1611688">
                  <a:extLst>
                    <a:ext uri="{9D8B030D-6E8A-4147-A177-3AD203B41FA5}">
                      <a16:colId xmlns:a16="http://schemas.microsoft.com/office/drawing/2014/main" val="1921699916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1644545151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1670196720"/>
                    </a:ext>
                  </a:extLst>
                </a:gridCol>
                <a:gridCol w="856722">
                  <a:extLst>
                    <a:ext uri="{9D8B030D-6E8A-4147-A177-3AD203B41FA5}">
                      <a16:colId xmlns:a16="http://schemas.microsoft.com/office/drawing/2014/main" val="1531597733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659664258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715236065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4204023016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592133085"/>
                    </a:ext>
                  </a:extLst>
                </a:gridCol>
              </a:tblGrid>
              <a:tr h="3329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 전력산업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글로벌 전력산업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글로벌 석유가스산업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15944"/>
                  </a:ext>
                </a:extLst>
              </a:tr>
              <a:tr h="179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7735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Digitalization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연관성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092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Decentralization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연관성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23464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Decarbonization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연관성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119175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Depollution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연관성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049672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기업명 빈도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TF)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41340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독점기업과의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909138"/>
                  </a:ext>
                </a:extLst>
              </a:tr>
            </a:tbl>
          </a:graphicData>
        </a:graphic>
      </p:graphicFrame>
      <p:sp>
        <p:nvSpPr>
          <p:cNvPr id="7" name="Rectangle 14"/>
          <p:cNvSpPr txBox="1">
            <a:spLocks noChangeArrowheads="1"/>
          </p:cNvSpPr>
          <p:nvPr/>
        </p:nvSpPr>
        <p:spPr>
          <a:xfrm>
            <a:off x="517409" y="980728"/>
            <a:ext cx="8064896" cy="1299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구조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</a:p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Entity: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국내 전력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240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글로벌 전력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270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글로벌 석유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514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2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 기간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(2013~2015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vs. 2016~2018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Rectangle 14"/>
          <p:cNvSpPr txBox="1">
            <a:spLocks noChangeArrowheads="1"/>
          </p:cNvSpPr>
          <p:nvPr/>
        </p:nvSpPr>
        <p:spPr>
          <a:xfrm>
            <a:off x="517409" y="2298458"/>
            <a:ext cx="80648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모형 구조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7730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분석 방법론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8061349" cy="4151266"/>
          </a:xfrm>
          <a:prstGeom prst="rect">
            <a:avLst/>
          </a:prstGeom>
        </p:spPr>
      </p:pic>
      <p:sp>
        <p:nvSpPr>
          <p:cNvPr id="10" name="L 도형 9"/>
          <p:cNvSpPr/>
          <p:nvPr/>
        </p:nvSpPr>
        <p:spPr>
          <a:xfrm rot="18260159">
            <a:off x="5158944" y="864852"/>
            <a:ext cx="1130369" cy="971949"/>
          </a:xfrm>
          <a:prstGeom prst="corner">
            <a:avLst>
              <a:gd name="adj1" fmla="val 50000"/>
              <a:gd name="adj2" fmla="val 40599"/>
            </a:avLst>
          </a:prstGeom>
          <a:solidFill>
            <a:srgbClr val="4F81BD">
              <a:alpha val="28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4799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4"/>
          <p:cNvSpPr txBox="1">
            <a:spLocks noChangeArrowheads="1"/>
          </p:cNvSpPr>
          <p:nvPr/>
        </p:nvSpPr>
        <p:spPr>
          <a:xfrm>
            <a:off x="2699792" y="228600"/>
            <a:ext cx="62646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에너지산업 가치사슬의 변화 </a:t>
            </a:r>
            <a:r>
              <a:rPr lang="en-US" altLang="ko-KR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삽입과 축소 또는 제거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Rectangle 14"/>
          <p:cNvSpPr txBox="1">
            <a:spLocks noChangeArrowheads="1"/>
          </p:cNvSpPr>
          <p:nvPr/>
        </p:nvSpPr>
        <p:spPr>
          <a:xfrm>
            <a:off x="584790" y="1309862"/>
            <a:ext cx="8379698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☞ 대체로 각 기업과 디지털화 관련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단어들과의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연관성이 높을수록 네트워크 위상 증가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특히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글로벌 전력산업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95537" y="2394967"/>
          <a:ext cx="8280916" cy="3699891"/>
        </p:xfrm>
        <a:graphic>
          <a:graphicData uri="http://schemas.openxmlformats.org/drawingml/2006/table">
            <a:tbl>
              <a:tblPr/>
              <a:tblGrid>
                <a:gridCol w="1611688">
                  <a:extLst>
                    <a:ext uri="{9D8B030D-6E8A-4147-A177-3AD203B41FA5}">
                      <a16:colId xmlns:a16="http://schemas.microsoft.com/office/drawing/2014/main" val="1921699916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1644545151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1670196720"/>
                    </a:ext>
                  </a:extLst>
                </a:gridCol>
                <a:gridCol w="856722">
                  <a:extLst>
                    <a:ext uri="{9D8B030D-6E8A-4147-A177-3AD203B41FA5}">
                      <a16:colId xmlns:a16="http://schemas.microsoft.com/office/drawing/2014/main" val="1531597733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659664258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715236065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4204023016"/>
                    </a:ext>
                  </a:extLst>
                </a:gridCol>
                <a:gridCol w="968751">
                  <a:extLst>
                    <a:ext uri="{9D8B030D-6E8A-4147-A177-3AD203B41FA5}">
                      <a16:colId xmlns:a16="http://schemas.microsoft.com/office/drawing/2014/main" val="592133085"/>
                    </a:ext>
                  </a:extLst>
                </a:gridCol>
              </a:tblGrid>
              <a:tr h="33299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국내 전력산업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글로벌 전력산업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글로벌 석유가스산업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15944"/>
                  </a:ext>
                </a:extLst>
              </a:tr>
              <a:tr h="179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모형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77359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Digitalization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연관성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0.16*</a:t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(0.05)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0.09*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(0.04)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0.09*</a:t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(0.04)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1.16***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/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(0.11)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0.93*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**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0.11)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0.08 .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/>
                      </a:r>
                      <a:b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(0.04)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(0.04)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092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Decentralization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연관성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0.10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(0.06)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0.10*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(0.05)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0.11*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(0.05)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0.24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0.14)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0.22 </a:t>
                      </a: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0.13)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234646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Decarbonization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연관성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-0.10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(0.11)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-0.13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(0.09)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-0.21*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(0.09)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0.74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***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0.16)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0.45**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0.17)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0.10*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(0.07)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-0.34***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(0.07)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119175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Depollution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연관성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(0.04)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0.02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(0.03)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0.05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(0.03)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049672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기업명 빈도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TF)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0.08***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(0.00)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0.06***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(0.01)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0.32***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0.07)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0.37***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(0.03)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841340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독점기업과의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0.26***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(0.05)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909138"/>
                  </a:ext>
                </a:extLst>
              </a:tr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</a:t>
                      </a:r>
                      <a:r>
                        <a:rPr lang="en-US" sz="1400" kern="0" spc="0" baseline="300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0.36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0.47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969319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75768" y="6135687"/>
            <a:ext cx="8156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유의수준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‘***’ 0.001 ‘**’ 0.01 ‘*’ 0.05 ‘.’ 0.1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fontAlgn="base"/>
            <a:r>
              <a:rPr lang="ko-KR" altLang="en-US" sz="12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괄호안의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수치는 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표준오차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Entity: 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국내전력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240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전력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270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석유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514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</a:p>
          <a:p>
            <a:pPr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Period: 2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기간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(2013~2015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vs. 2016~2018</a:t>
            </a:r>
            <a:r>
              <a:rPr lang="ko-KR" altLang="en-US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14"/>
          <p:cNvSpPr txBox="1">
            <a:spLocks noChangeArrowheads="1"/>
          </p:cNvSpPr>
          <p:nvPr/>
        </p:nvSpPr>
        <p:spPr>
          <a:xfrm>
            <a:off x="503547" y="1962050"/>
            <a:ext cx="8064896" cy="392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  <a:cs typeface="+mj-cs"/>
              </a:defRPr>
            </a:lvl1pPr>
          </a:lstStyle>
          <a:p>
            <a:pPr algn="l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기업의 위상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(Page Rank;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종속변수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영향을 주는 변수 검토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Fixed Effect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1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E5CC-B3AA-456D-9EA9-5EBCF19A3D98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450454" y="927066"/>
            <a:ext cx="8064896" cy="430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1pPr>
            <a:lvl2pPr marL="639763" indent="-273050" algn="l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2pPr>
            <a:lvl3pPr indent="-228600" algn="l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3pPr>
            <a:lvl4pPr indent="-228600" algn="l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4pPr>
            <a:lvl5pPr indent="-228600" algn="l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itchFamily="34" charset="0"/>
                <a:ea typeface="HY얕은샘물M" pitchFamily="18" charset="-127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endParaRPr lang="en-US" altLang="ko-KR" sz="2800" dirty="0" smtClean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None/>
            </a:pPr>
            <a:r>
              <a:rPr lang="ko-KR" altLang="en-US" sz="28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</a:t>
            </a:r>
            <a:endParaRPr lang="en-US" altLang="ko-KR" sz="2800" dirty="0" smtClean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kumimoji="0" lang="ko-KR" altLang="en-US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통계 분석 시 </a:t>
            </a:r>
            <a:r>
              <a:rPr kumimoji="0" lang="ko-KR" altLang="en-US" sz="2400" dirty="0" err="1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텍스트마이닝</a:t>
            </a:r>
            <a:r>
              <a:rPr kumimoji="0" lang="ko-KR" altLang="en-US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결과를 추가 변수로 활용</a:t>
            </a:r>
            <a:endParaRPr kumimoji="0" lang="en-US" altLang="ko-KR" sz="2400" dirty="0" smtClean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정량데이터와 </a:t>
            </a:r>
            <a:r>
              <a:rPr lang="ko-KR" altLang="en-US" sz="2400" dirty="0" err="1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텍스트마이닝</a:t>
            </a:r>
            <a:r>
              <a:rPr lang="ko-KR" altLang="en-US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결과 데이터 간 상관성 </a:t>
            </a:r>
            <a:endParaRPr lang="en-US" altLang="ko-KR" sz="2400" dirty="0" smtClean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kumimoji="0" lang="ko-KR" altLang="en-US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또는 정책 수용성 변화 분석</a:t>
            </a:r>
            <a:r>
              <a:rPr kumimoji="0" lang="en-US" altLang="ko-KR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kumimoji="0" lang="ko-KR" altLang="en-US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여론 분석</a:t>
            </a:r>
            <a:endParaRPr kumimoji="0" lang="en-US" altLang="ko-KR" sz="2400" dirty="0" smtClean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ko-KR" altLang="en-US" sz="2400" dirty="0" err="1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준실험</a:t>
            </a:r>
            <a:r>
              <a:rPr lang="ko-KR" altLang="en-US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특히 </a:t>
            </a:r>
            <a:r>
              <a:rPr lang="en-US" altLang="ko-KR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social </a:t>
            </a:r>
            <a:r>
              <a:rPr lang="en-US" altLang="ko-KR" sz="24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experiment)</a:t>
            </a:r>
            <a:r>
              <a:rPr lang="ko-KR" altLang="en-US" sz="24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</a:t>
            </a:r>
            <a:endParaRPr lang="en-US" altLang="ko-KR" sz="2400" dirty="0" smtClean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Char char="-"/>
            </a:pPr>
            <a:r>
              <a:rPr lang="en-US" altLang="ko-KR" sz="2400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…….</a:t>
            </a:r>
            <a:endParaRPr lang="en-US" altLang="ko-KR" sz="24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Char char="-"/>
            </a:pPr>
            <a:endParaRPr kumimoji="0" lang="en-US" altLang="ko-KR" sz="2400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76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3" y="1332261"/>
            <a:ext cx="8383674" cy="4252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603" y="6491335"/>
            <a:ext cx="733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자료</a:t>
            </a:r>
            <a:r>
              <a:rPr lang="en-US" altLang="ko-KR" sz="1200" dirty="0" smtClean="0"/>
              <a:t>: </a:t>
            </a:r>
            <a:r>
              <a:rPr lang="en-US" altLang="ko-KR" sz="1200" i="1" dirty="0" smtClean="0"/>
              <a:t>https://statkclee.github.io/yonsei/data/R_Web_Crawling.pdf</a:t>
            </a:r>
            <a:endParaRPr lang="ko-KR" altLang="en-US" sz="1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4D4-B932-4FD6-80EC-787DE84264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8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641</TotalTime>
  <Words>2953</Words>
  <Application>Microsoft Office PowerPoint</Application>
  <PresentationFormat>화면 슬라이드 쇼(4:3)</PresentationFormat>
  <Paragraphs>1339</Paragraphs>
  <Slides>87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100" baseType="lpstr">
      <vt:lpstr>HY견고딕</vt:lpstr>
      <vt:lpstr>HY헤드라인M</vt:lpstr>
      <vt:lpstr>굴림</vt:lpstr>
      <vt:lpstr>맑은 고딕</vt:lpstr>
      <vt:lpstr>-윤명조340</vt:lpstr>
      <vt:lpstr>Arial</vt:lpstr>
      <vt:lpstr>Calibri</vt:lpstr>
      <vt:lpstr>Calibri Light</vt:lpstr>
      <vt:lpstr>Cambria Math</vt:lpstr>
      <vt:lpstr>Segoe UI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ctrend@gmail.com</dc:creator>
  <cp:lastModifiedBy>ctrend@gmail.com</cp:lastModifiedBy>
  <cp:revision>26</cp:revision>
  <dcterms:created xsi:type="dcterms:W3CDTF">2019-12-11T10:39:09Z</dcterms:created>
  <dcterms:modified xsi:type="dcterms:W3CDTF">2019-12-12T05:51:11Z</dcterms:modified>
</cp:coreProperties>
</file>